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b="def" i="def"/>
      <a:tcStyle>
        <a:tcBdr/>
        <a:fill>
          <a:solidFill>
            <a:srgbClr val="FF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78" name="Shape 378"/>
          <p:cNvSpPr/>
          <p:nvPr>
            <p:ph type="sldImg"/>
          </p:nvPr>
        </p:nvSpPr>
        <p:spPr>
          <a:xfrm>
            <a:off x="1143000" y="685800"/>
            <a:ext cx="4572000" cy="3429000"/>
          </a:xfrm>
          <a:prstGeom prst="rect">
            <a:avLst/>
          </a:prstGeom>
        </p:spPr>
        <p:txBody>
          <a:bodyPr/>
          <a:lstStyle/>
          <a:p>
            <a:pPr/>
          </a:p>
        </p:txBody>
      </p:sp>
      <p:sp>
        <p:nvSpPr>
          <p:cNvPr id="379" name="Shape 37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Shape 390"/>
          <p:cNvSpPr/>
          <p:nvPr>
            <p:ph type="sldImg"/>
          </p:nvPr>
        </p:nvSpPr>
        <p:spPr>
          <a:prstGeom prst="rect">
            <a:avLst/>
          </a:prstGeom>
        </p:spPr>
        <p:txBody>
          <a:bodyPr/>
          <a:lstStyle/>
          <a:p>
            <a:pPr/>
          </a:p>
        </p:txBody>
      </p:sp>
      <p:sp>
        <p:nvSpPr>
          <p:cNvPr id="391" name="Shape 391"/>
          <p:cNvSpPr/>
          <p:nvPr>
            <p:ph type="body" sz="quarter" idx="1"/>
          </p:nvPr>
        </p:nvSpPr>
        <p:spPr>
          <a:prstGeom prst="rect">
            <a:avLst/>
          </a:prstGeom>
        </p:spPr>
        <p:txBody>
          <a:bodyPr/>
          <a:lstStyle>
            <a:lvl1pPr>
              <a:defRPr sz="1100"/>
            </a:lvl1pPr>
          </a:lstStyle>
          <a:p>
            <a:pPr/>
            <a:r>
              <a:t>Welcome, thanks for attending, introduce self and background.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Shape 420"/>
          <p:cNvSpPr/>
          <p:nvPr>
            <p:ph type="sldImg"/>
          </p:nvPr>
        </p:nvSpPr>
        <p:spPr>
          <a:prstGeom prst="rect">
            <a:avLst/>
          </a:prstGeom>
        </p:spPr>
        <p:txBody>
          <a:bodyPr/>
          <a:lstStyle/>
          <a:p>
            <a:pPr/>
          </a:p>
        </p:txBody>
      </p:sp>
      <p:sp>
        <p:nvSpPr>
          <p:cNvPr id="421" name="Shape 421"/>
          <p:cNvSpPr/>
          <p:nvPr>
            <p:ph type="body" sz="quarter" idx="1"/>
          </p:nvPr>
        </p:nvSpPr>
        <p:spPr>
          <a:prstGeom prst="rect">
            <a:avLst/>
          </a:prstGeom>
        </p:spPr>
        <p:txBody>
          <a:bodyPr/>
          <a:lstStyle>
            <a:lvl1pPr>
              <a:defRPr sz="1100"/>
            </a:lvl1pPr>
          </a:lstStyle>
          <a:p>
            <a:pPr/>
            <a:r>
              <a:t>Brief Greenspace Overview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5" name="Shape 525"/>
          <p:cNvSpPr/>
          <p:nvPr>
            <p:ph type="sldImg"/>
          </p:nvPr>
        </p:nvSpPr>
        <p:spPr>
          <a:prstGeom prst="rect">
            <a:avLst/>
          </a:prstGeom>
        </p:spPr>
        <p:txBody>
          <a:bodyPr/>
          <a:lstStyle/>
          <a:p>
            <a:pPr/>
          </a:p>
        </p:txBody>
      </p:sp>
      <p:sp>
        <p:nvSpPr>
          <p:cNvPr id="526" name="Shape 526"/>
          <p:cNvSpPr/>
          <p:nvPr>
            <p:ph type="body" sz="quarter" idx="1"/>
          </p:nvPr>
        </p:nvSpPr>
        <p:spPr>
          <a:prstGeom prst="rect">
            <a:avLst/>
          </a:prstGeom>
        </p:spPr>
        <p:txBody>
          <a:bodyPr/>
          <a:lstStyle/>
          <a:p>
            <a:pPr marL="457200" indent="-323850">
              <a:lnSpc>
                <a:spcPct val="115000"/>
              </a:lnSpc>
              <a:buClr>
                <a:schemeClr val="accent2">
                  <a:lumOff val="21764"/>
                </a:schemeClr>
              </a:buClr>
              <a:buSzPts val="1500"/>
              <a:buAutoNum type="alphaLcPeriod" startAt="1"/>
              <a:defRPr sz="1500">
                <a:solidFill>
                  <a:schemeClr val="accent2">
                    <a:lumOff val="21764"/>
                  </a:schemeClr>
                </a:solidFill>
                <a:latin typeface="Open Sans"/>
                <a:ea typeface="Open Sans"/>
                <a:cs typeface="Open Sans"/>
                <a:sym typeface="Open Sans"/>
              </a:defRPr>
            </a:pPr>
            <a:r>
              <a:t>Is there any way to identify and respond to a client who is likely to drop out of care or deteriorate? </a:t>
            </a:r>
          </a:p>
          <a:p>
            <a:pPr marL="457200" indent="-323850">
              <a:lnSpc>
                <a:spcPct val="115000"/>
              </a:lnSpc>
              <a:buClr>
                <a:schemeClr val="accent2">
                  <a:lumOff val="21764"/>
                </a:schemeClr>
              </a:buClr>
              <a:buSzPts val="1500"/>
              <a:buAutoNum type="alphaLcPeriod" startAt="1"/>
              <a:defRPr sz="1500">
                <a:solidFill>
                  <a:schemeClr val="accent2">
                    <a:lumOff val="21764"/>
                  </a:schemeClr>
                </a:solidFill>
                <a:latin typeface="Open Sans"/>
                <a:ea typeface="Open Sans"/>
                <a:cs typeface="Open Sans"/>
                <a:sym typeface="Open Sans"/>
              </a:defRPr>
            </a:pPr>
            <a:r>
              <a:t>How do you currently keep patients on track and engaged in the process?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4" name="Shape 534"/>
          <p:cNvSpPr/>
          <p:nvPr>
            <p:ph type="sldImg"/>
          </p:nvPr>
        </p:nvSpPr>
        <p:spPr>
          <a:prstGeom prst="rect">
            <a:avLst/>
          </a:prstGeom>
        </p:spPr>
        <p:txBody>
          <a:bodyPr/>
          <a:lstStyle/>
          <a:p>
            <a:pPr/>
          </a:p>
        </p:txBody>
      </p:sp>
      <p:sp>
        <p:nvSpPr>
          <p:cNvPr id="535" name="Shape 535"/>
          <p:cNvSpPr/>
          <p:nvPr>
            <p:ph type="body" sz="quarter" idx="1"/>
          </p:nvPr>
        </p:nvSpPr>
        <p:spPr>
          <a:prstGeom prst="rect">
            <a:avLst/>
          </a:prstGeom>
        </p:spPr>
        <p:txBody>
          <a:bodyPr/>
          <a:lstStyle/>
          <a:p>
            <a:pPr marL="457200" indent="-323850">
              <a:lnSpc>
                <a:spcPct val="115000"/>
              </a:lnSpc>
              <a:buClr>
                <a:schemeClr val="accent2">
                  <a:lumOff val="21764"/>
                </a:schemeClr>
              </a:buClr>
              <a:buSzPts val="1500"/>
              <a:buAutoNum type="alphaLcPeriod" startAt="1"/>
              <a:defRPr sz="1500">
                <a:solidFill>
                  <a:schemeClr val="accent2">
                    <a:lumOff val="21764"/>
                  </a:schemeClr>
                </a:solidFill>
                <a:latin typeface="Open Sans"/>
                <a:ea typeface="Open Sans"/>
                <a:cs typeface="Open Sans"/>
                <a:sym typeface="Open Sans"/>
              </a:defRPr>
            </a:pPr>
            <a:r>
              <a:t>How many clients work with other healthcare providers before/after/in tandem with you?</a:t>
            </a:r>
          </a:p>
          <a:p>
            <a:pPr marL="457200" indent="-323850">
              <a:lnSpc>
                <a:spcPct val="115000"/>
              </a:lnSpc>
              <a:buClr>
                <a:schemeClr val="accent2">
                  <a:lumOff val="21764"/>
                </a:schemeClr>
              </a:buClr>
              <a:buSzPts val="1500"/>
              <a:buAutoNum type="alphaLcPeriod" startAt="1"/>
              <a:defRPr sz="1500">
                <a:solidFill>
                  <a:schemeClr val="accent2">
                    <a:lumOff val="21764"/>
                  </a:schemeClr>
                </a:solidFill>
                <a:latin typeface="Open Sans"/>
                <a:ea typeface="Open Sans"/>
                <a:cs typeface="Open Sans"/>
                <a:sym typeface="Open Sans"/>
              </a:defRPr>
            </a:pPr>
            <a:r>
              <a:t>How are you currently sharing information?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3" name="Shape 543"/>
          <p:cNvSpPr/>
          <p:nvPr>
            <p:ph type="sldImg"/>
          </p:nvPr>
        </p:nvSpPr>
        <p:spPr>
          <a:prstGeom prst="rect">
            <a:avLst/>
          </a:prstGeom>
        </p:spPr>
        <p:txBody>
          <a:bodyPr/>
          <a:lstStyle/>
          <a:p>
            <a:pPr/>
          </a:p>
        </p:txBody>
      </p:sp>
      <p:sp>
        <p:nvSpPr>
          <p:cNvPr id="544" name="Shape 544"/>
          <p:cNvSpPr/>
          <p:nvPr>
            <p:ph type="body" sz="quarter" idx="1"/>
          </p:nvPr>
        </p:nvSpPr>
        <p:spPr>
          <a:prstGeom prst="rect">
            <a:avLst/>
          </a:prstGeom>
        </p:spPr>
        <p:txBody>
          <a:bodyPr/>
          <a:lstStyle>
            <a:lvl1pPr marL="457200" indent="-323850">
              <a:lnSpc>
                <a:spcPct val="115000"/>
              </a:lnSpc>
              <a:buClr>
                <a:schemeClr val="accent2">
                  <a:lumOff val="21764"/>
                </a:schemeClr>
              </a:buClr>
              <a:buSzPts val="1500"/>
              <a:buAutoNum type="alphaLcPeriod" startAt="1"/>
              <a:defRPr sz="1500">
                <a:solidFill>
                  <a:schemeClr val="accent2">
                    <a:lumOff val="21764"/>
                  </a:schemeClr>
                </a:solidFill>
                <a:latin typeface="Open Sans"/>
                <a:ea typeface="Open Sans"/>
                <a:cs typeface="Open Sans"/>
                <a:sym typeface="Open Sans"/>
              </a:defRPr>
            </a:lvl1pPr>
          </a:lstStyle>
          <a:p>
            <a:pPr/>
            <a:r>
              <a:t>If yes, what type of information do you need / want to report?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91" name="Google Shape;52;p27"/>
          <p:cNvSpPr/>
          <p:nvPr/>
        </p:nvSpPr>
        <p:spPr>
          <a:xfrm>
            <a:off x="4572000" y="-125"/>
            <a:ext cx="4572000" cy="5143501"/>
          </a:xfrm>
          <a:prstGeom prst="rect">
            <a:avLst/>
          </a:prstGeom>
          <a:solidFill>
            <a:srgbClr val="EEEEEE"/>
          </a:solidFill>
          <a:ln w="12700">
            <a:miter lim="400000"/>
          </a:ln>
        </p:spPr>
        <p:txBody>
          <a:bodyPr lIns="45719" rIns="45719" anchor="ctr"/>
          <a:lstStyle/>
          <a:p>
            <a:pPr/>
          </a:p>
        </p:txBody>
      </p:sp>
      <p:sp>
        <p:nvSpPr>
          <p:cNvPr id="92" name="Title Text"/>
          <p:cNvSpPr txBox="1"/>
          <p:nvPr>
            <p:ph type="title"/>
          </p:nvPr>
        </p:nvSpPr>
        <p:spPr>
          <a:xfrm>
            <a:off x="593500" y="1233175"/>
            <a:ext cx="3229200" cy="1482301"/>
          </a:xfrm>
          <a:prstGeom prst="rect">
            <a:avLst/>
          </a:prstGeom>
        </p:spPr>
        <p:txBody>
          <a:bodyPr anchor="b"/>
          <a:lstStyle>
            <a:lvl1pPr algn="ctr">
              <a:defRPr sz="4200"/>
            </a:lvl1pPr>
          </a:lstStyle>
          <a:p>
            <a:pPr/>
            <a:r>
              <a:t>Title Text</a:t>
            </a:r>
          </a:p>
        </p:txBody>
      </p:sp>
      <p:sp>
        <p:nvSpPr>
          <p:cNvPr id="93" name="Body Level One…"/>
          <p:cNvSpPr txBox="1"/>
          <p:nvPr>
            <p:ph type="body" sz="quarter" idx="1"/>
          </p:nvPr>
        </p:nvSpPr>
        <p:spPr>
          <a:xfrm>
            <a:off x="593500" y="2803075"/>
            <a:ext cx="3229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pPr/>
            <a:r>
              <a:t>Body Level One</a:t>
            </a:r>
          </a:p>
          <a:p>
            <a:pPr lvl="1"/>
            <a:r>
              <a:t>Body Level Two</a:t>
            </a:r>
          </a:p>
          <a:p>
            <a:pPr lvl="2"/>
            <a:r>
              <a:t>Body Level Three</a:t>
            </a:r>
          </a:p>
          <a:p>
            <a:pPr lvl="3"/>
            <a:r>
              <a:t>Body Level Four</a:t>
            </a:r>
          </a:p>
          <a:p>
            <a:pPr lvl="4"/>
            <a:r>
              <a:t>Body Level Five</a:t>
            </a:r>
          </a:p>
        </p:txBody>
      </p:sp>
      <p:sp>
        <p:nvSpPr>
          <p:cNvPr id="94" name="Google Shape;55;p27"/>
          <p:cNvSpPr txBox="1"/>
          <p:nvPr>
            <p:ph type="body" sz="half" idx="21"/>
          </p:nvPr>
        </p:nvSpPr>
        <p:spPr>
          <a:xfrm>
            <a:off x="4939500" y="724074"/>
            <a:ext cx="3837000" cy="3695102"/>
          </a:xfrm>
          <a:prstGeom prst="rect">
            <a:avLst/>
          </a:prstGeom>
        </p:spPr>
        <p:txBody>
          <a:bodyPr anchor="ctr"/>
          <a:lstStyle/>
          <a:p>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_1_1">
    <p:spTree>
      <p:nvGrpSpPr>
        <p:cNvPr id="1" name=""/>
        <p:cNvGrpSpPr/>
        <p:nvPr/>
      </p:nvGrpSpPr>
      <p:grpSpPr>
        <a:xfrm>
          <a:off x="0" y="0"/>
          <a:ext cx="0" cy="0"/>
          <a:chOff x="0" y="0"/>
          <a:chExt cx="0" cy="0"/>
        </a:xfrm>
      </p:grpSpPr>
      <p:sp>
        <p:nvSpPr>
          <p:cNvPr id="102" name="Google Shape;58;p28"/>
          <p:cNvSpPr/>
          <p:nvPr/>
        </p:nvSpPr>
        <p:spPr>
          <a:xfrm flipH="1">
            <a:off x="225" y="-125"/>
            <a:ext cx="3171301" cy="5143501"/>
          </a:xfrm>
          <a:prstGeom prst="rect">
            <a:avLst/>
          </a:prstGeom>
          <a:solidFill>
            <a:srgbClr val="4EB85C"/>
          </a:solidFill>
          <a:ln w="12700">
            <a:miter lim="400000"/>
          </a:ln>
        </p:spPr>
        <p:txBody>
          <a:bodyPr lIns="45719" rIns="45719" anchor="ctr"/>
          <a:lstStyle/>
          <a:p>
            <a:pPr/>
          </a:p>
        </p:txBody>
      </p:sp>
      <p:sp>
        <p:nvSpPr>
          <p:cNvPr id="103" name="Title Text"/>
          <p:cNvSpPr txBox="1"/>
          <p:nvPr>
            <p:ph type="title"/>
          </p:nvPr>
        </p:nvSpPr>
        <p:spPr>
          <a:xfrm>
            <a:off x="5321425" y="573374"/>
            <a:ext cx="3239101" cy="1096502"/>
          </a:xfrm>
          <a:prstGeom prst="rect">
            <a:avLst/>
          </a:prstGeom>
        </p:spPr>
        <p:txBody>
          <a:bodyPr anchor="b"/>
          <a:lstStyle>
            <a:lvl1pPr>
              <a:defRPr sz="3000"/>
            </a:lvl1pPr>
          </a:lstStyle>
          <a:p>
            <a:pPr/>
            <a:r>
              <a:t>Title Text</a:t>
            </a:r>
          </a:p>
        </p:txBody>
      </p:sp>
      <p:sp>
        <p:nvSpPr>
          <p:cNvPr id="104" name="Body Level One…"/>
          <p:cNvSpPr txBox="1"/>
          <p:nvPr>
            <p:ph type="body" sz="quarter" idx="1"/>
          </p:nvPr>
        </p:nvSpPr>
        <p:spPr>
          <a:xfrm>
            <a:off x="5321425" y="1862250"/>
            <a:ext cx="3239101" cy="26790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112" name="Body Level One…"/>
          <p:cNvSpPr txBox="1"/>
          <p:nvPr>
            <p:ph type="body" sz="quarter" idx="1"/>
          </p:nvPr>
        </p:nvSpPr>
        <p:spPr>
          <a:xfrm>
            <a:off x="573224" y="3979100"/>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pPr/>
            <a:r>
              <a:t>Body Level One</a:t>
            </a:r>
          </a:p>
          <a:p>
            <a:pPr lvl="1"/>
            <a:r>
              <a:t>Body Level Two</a:t>
            </a:r>
          </a:p>
          <a:p>
            <a:pPr lvl="2"/>
            <a:r>
              <a:t>Body Level Three</a:t>
            </a:r>
          </a:p>
          <a:p>
            <a:pPr lvl="3"/>
            <a:r>
              <a:t>Body Level Four</a:t>
            </a:r>
          </a:p>
          <a:p>
            <a:pPr lvl="4"/>
            <a:r>
              <a:t>Body Level Five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120" name="xx%"/>
          <p:cNvSpPr txBox="1"/>
          <p:nvPr>
            <p:ph type="title" hasCustomPrompt="1"/>
          </p:nvPr>
        </p:nvSpPr>
        <p:spPr>
          <a:xfrm>
            <a:off x="311699" y="1106125"/>
            <a:ext cx="8520602" cy="1963500"/>
          </a:xfrm>
          <a:prstGeom prst="rect">
            <a:avLst/>
          </a:prstGeom>
        </p:spPr>
        <p:txBody>
          <a:bodyPr anchor="b"/>
          <a:lstStyle>
            <a:lvl1pPr algn="ctr">
              <a:defRPr sz="12000"/>
            </a:lvl1pPr>
          </a:lstStyle>
          <a:p>
            <a:pPr/>
            <a:r>
              <a:t>xx%</a:t>
            </a:r>
          </a:p>
        </p:txBody>
      </p:sp>
      <p:sp>
        <p:nvSpPr>
          <p:cNvPr id="121" name="Body Level One…"/>
          <p:cNvSpPr txBox="1"/>
          <p:nvPr>
            <p:ph type="body" sz="half" idx="1"/>
          </p:nvPr>
        </p:nvSpPr>
        <p:spPr>
          <a:xfrm>
            <a:off x="311699" y="3152225"/>
            <a:ext cx="8520602" cy="1300800"/>
          </a:xfrm>
          <a:prstGeom prst="rect">
            <a:avLst/>
          </a:prstGeom>
        </p:spPr>
        <p:txBody>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1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title and description 1">
    <p:spTree>
      <p:nvGrpSpPr>
        <p:cNvPr id="1" name=""/>
        <p:cNvGrpSpPr/>
        <p:nvPr/>
      </p:nvGrpSpPr>
      <p:grpSpPr>
        <a:xfrm>
          <a:off x="0" y="0"/>
          <a:ext cx="0" cy="0"/>
          <a:chOff x="0" y="0"/>
          <a:chExt cx="0" cy="0"/>
        </a:xfrm>
      </p:grpSpPr>
      <p:sp>
        <p:nvSpPr>
          <p:cNvPr id="136" name="Google Shape;87;p107"/>
          <p:cNvSpPr/>
          <p:nvPr/>
        </p:nvSpPr>
        <p:spPr>
          <a:xfrm flipH="1">
            <a:off x="0" y="-125"/>
            <a:ext cx="4572000" cy="5143501"/>
          </a:xfrm>
          <a:prstGeom prst="rect">
            <a:avLst/>
          </a:prstGeom>
          <a:solidFill>
            <a:srgbClr val="F7F5F2"/>
          </a:solidFill>
          <a:ln w="12700">
            <a:miter lim="400000"/>
          </a:ln>
        </p:spPr>
        <p:txBody>
          <a:bodyPr lIns="45719" rIns="45719" anchor="ctr"/>
          <a:lstStyle/>
          <a:p>
            <a:pPr>
              <a:defRPr sz="1800"/>
            </a:pPr>
          </a:p>
        </p:txBody>
      </p:sp>
      <p:sp>
        <p:nvSpPr>
          <p:cNvPr id="137" name="Title Text"/>
          <p:cNvSpPr txBox="1"/>
          <p:nvPr>
            <p:ph type="title"/>
          </p:nvPr>
        </p:nvSpPr>
        <p:spPr>
          <a:xfrm>
            <a:off x="5321425" y="573374"/>
            <a:ext cx="3239101" cy="1096502"/>
          </a:xfrm>
          <a:prstGeom prst="rect">
            <a:avLst/>
          </a:prstGeom>
        </p:spPr>
        <p:txBody>
          <a:bodyPr anchor="b"/>
          <a:lstStyle>
            <a:lvl1pPr>
              <a:defRPr sz="3000"/>
            </a:lvl1pPr>
          </a:lstStyle>
          <a:p>
            <a:pPr/>
            <a:r>
              <a:t>Title Text</a:t>
            </a:r>
          </a:p>
        </p:txBody>
      </p:sp>
      <p:sp>
        <p:nvSpPr>
          <p:cNvPr id="138" name="Body Level One…"/>
          <p:cNvSpPr txBox="1"/>
          <p:nvPr>
            <p:ph type="body" sz="quarter" idx="1"/>
          </p:nvPr>
        </p:nvSpPr>
        <p:spPr>
          <a:xfrm>
            <a:off x="5321425" y="1862250"/>
            <a:ext cx="3239101" cy="26790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body">
    <p:spTree>
      <p:nvGrpSpPr>
        <p:cNvPr id="1" name=""/>
        <p:cNvGrpSpPr/>
        <p:nvPr/>
      </p:nvGrpSpPr>
      <p:grpSpPr>
        <a:xfrm>
          <a:off x="0" y="0"/>
          <a:ext cx="0" cy="0"/>
          <a:chOff x="0" y="0"/>
          <a:chExt cx="0" cy="0"/>
        </a:xfrm>
      </p:grpSpPr>
      <p:sp>
        <p:nvSpPr>
          <p:cNvPr id="146" name="Title Text"/>
          <p:cNvSpPr txBox="1"/>
          <p:nvPr>
            <p:ph type="title"/>
          </p:nvPr>
        </p:nvSpPr>
        <p:spPr>
          <a:prstGeom prst="rect">
            <a:avLst/>
          </a:prstGeom>
        </p:spPr>
        <p:txBody>
          <a:bodyPr/>
          <a:lstStyle/>
          <a:p>
            <a:pPr/>
            <a:r>
              <a:t>Title Text</a:t>
            </a:r>
          </a:p>
        </p:txBody>
      </p:sp>
      <p:sp>
        <p:nvSpPr>
          <p:cNvPr id="14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reenspace Health Slides">
    <p:spTree>
      <p:nvGrpSpPr>
        <p:cNvPr id="1" name=""/>
        <p:cNvGrpSpPr/>
        <p:nvPr/>
      </p:nvGrpSpPr>
      <p:grpSpPr>
        <a:xfrm>
          <a:off x="0" y="0"/>
          <a:ext cx="0" cy="0"/>
          <a:chOff x="0" y="0"/>
          <a:chExt cx="0" cy="0"/>
        </a:xfrm>
      </p:grpSpPr>
      <p:sp>
        <p:nvSpPr>
          <p:cNvPr id="155" name="Title Text"/>
          <p:cNvSpPr txBox="1"/>
          <p:nvPr>
            <p:ph type="title"/>
          </p:nvPr>
        </p:nvSpPr>
        <p:spPr>
          <a:xfrm>
            <a:off x="573374" y="744574"/>
            <a:ext cx="7997102" cy="2052601"/>
          </a:xfrm>
          <a:prstGeom prst="rect">
            <a:avLst/>
          </a:prstGeom>
        </p:spPr>
        <p:txBody>
          <a:bodyPr anchor="b"/>
          <a:lstStyle>
            <a:lvl1pPr algn="ctr">
              <a:defRPr sz="5200"/>
            </a:lvl1pPr>
          </a:lstStyle>
          <a:p>
            <a:pPr/>
            <a:r>
              <a:t>Title Text</a:t>
            </a:r>
          </a:p>
        </p:txBody>
      </p:sp>
      <p:sp>
        <p:nvSpPr>
          <p:cNvPr id="156" name="Body Level One…"/>
          <p:cNvSpPr txBox="1"/>
          <p:nvPr>
            <p:ph type="body" sz="quarter" idx="1"/>
          </p:nvPr>
        </p:nvSpPr>
        <p:spPr>
          <a:xfrm>
            <a:off x="573374" y="2844200"/>
            <a:ext cx="79971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2">
    <p:spTree>
      <p:nvGrpSpPr>
        <p:cNvPr id="1" name=""/>
        <p:cNvGrpSpPr/>
        <p:nvPr/>
      </p:nvGrpSpPr>
      <p:grpSpPr>
        <a:xfrm>
          <a:off x="0" y="0"/>
          <a:ext cx="0" cy="0"/>
          <a:chOff x="0" y="0"/>
          <a:chExt cx="0" cy="0"/>
        </a:xfrm>
      </p:grpSpPr>
      <p:pic>
        <p:nvPicPr>
          <p:cNvPr id="164" name="Google Shape;104;p117" descr="Google Shape;104;p117"/>
          <p:cNvPicPr>
            <a:picLocks noChangeAspect="1"/>
          </p:cNvPicPr>
          <p:nvPr/>
        </p:nvPicPr>
        <p:blipFill>
          <a:blip r:embed="rId2">
            <a:extLst/>
          </a:blip>
          <a:srcRect l="11157" t="8573" r="10867" b="9304"/>
          <a:stretch>
            <a:fillRect/>
          </a:stretch>
        </p:blipFill>
        <p:spPr>
          <a:xfrm>
            <a:off x="573375" y="563324"/>
            <a:ext cx="7987177" cy="4003654"/>
          </a:xfrm>
          <a:prstGeom prst="rect">
            <a:avLst/>
          </a:prstGeom>
          <a:ln w="12700">
            <a:miter lim="400000"/>
          </a:ln>
        </p:spPr>
      </p:pic>
      <p:sp>
        <p:nvSpPr>
          <p:cNvPr id="165" name="Title Text"/>
          <p:cNvSpPr txBox="1"/>
          <p:nvPr>
            <p:ph type="title"/>
          </p:nvPr>
        </p:nvSpPr>
        <p:spPr>
          <a:xfrm>
            <a:off x="492900" y="2314369"/>
            <a:ext cx="8188501" cy="555000"/>
          </a:xfrm>
          <a:prstGeom prst="rect">
            <a:avLst/>
          </a:prstGeom>
        </p:spPr>
        <p:txBody>
          <a:bodyPr anchor="ctr"/>
          <a:lstStyle>
            <a:lvl1pPr algn="ctr">
              <a:defRPr sz="3200">
                <a:solidFill>
                  <a:srgbClr val="FFFFFF"/>
                </a:solidFill>
              </a:defRPr>
            </a:lvl1pPr>
          </a:lstStyle>
          <a:p>
            <a:pPr/>
            <a:r>
              <a:t>Title Text</a:t>
            </a:r>
          </a:p>
        </p:txBody>
      </p:sp>
      <p:sp>
        <p:nvSpPr>
          <p:cNvPr id="166"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two columns">
    <p:spTree>
      <p:nvGrpSpPr>
        <p:cNvPr id="1" name=""/>
        <p:cNvGrpSpPr/>
        <p:nvPr/>
      </p:nvGrpSpPr>
      <p:grpSpPr>
        <a:xfrm>
          <a:off x="0" y="0"/>
          <a:ext cx="0" cy="0"/>
          <a:chOff x="0" y="0"/>
          <a:chExt cx="0" cy="0"/>
        </a:xfrm>
      </p:grpSpPr>
      <p:sp>
        <p:nvSpPr>
          <p:cNvPr id="173" name="Title Text"/>
          <p:cNvSpPr txBox="1"/>
          <p:nvPr>
            <p:ph type="title"/>
          </p:nvPr>
        </p:nvSpPr>
        <p:spPr>
          <a:prstGeom prst="rect">
            <a:avLst/>
          </a:prstGeom>
        </p:spPr>
        <p:txBody>
          <a:bodyPr/>
          <a:lstStyle/>
          <a:p>
            <a:pPr/>
            <a:r>
              <a:t>Title Text</a:t>
            </a:r>
          </a:p>
        </p:txBody>
      </p:sp>
      <p:sp>
        <p:nvSpPr>
          <p:cNvPr id="174" name="Body Level One…"/>
          <p:cNvSpPr txBox="1"/>
          <p:nvPr>
            <p:ph type="body" sz="half" idx="1"/>
          </p:nvPr>
        </p:nvSpPr>
        <p:spPr>
          <a:xfrm>
            <a:off x="613624" y="1152475"/>
            <a:ext cx="36315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Body Level One</a:t>
            </a:r>
          </a:p>
          <a:p>
            <a:pPr lvl="1"/>
            <a:r>
              <a:t>Body Level Two</a:t>
            </a:r>
          </a:p>
          <a:p>
            <a:pPr lvl="2"/>
            <a:r>
              <a:t>Body Level Three</a:t>
            </a:r>
          </a:p>
          <a:p>
            <a:pPr lvl="3"/>
            <a:r>
              <a:t>Body Level Four</a:t>
            </a:r>
          </a:p>
          <a:p>
            <a:pPr lvl="4"/>
            <a:r>
              <a:t>Body Level Five</a:t>
            </a:r>
          </a:p>
        </p:txBody>
      </p:sp>
      <p:sp>
        <p:nvSpPr>
          <p:cNvPr id="175" name="Google Shape;110;p118"/>
          <p:cNvSpPr txBox="1"/>
          <p:nvPr>
            <p:ph type="body" sz="half" idx="21"/>
          </p:nvPr>
        </p:nvSpPr>
        <p:spPr>
          <a:xfrm>
            <a:off x="4939350" y="1152475"/>
            <a:ext cx="3631501" cy="3416400"/>
          </a:xfrm>
          <a:prstGeom prst="rect">
            <a:avLst/>
          </a:prstGeom>
        </p:spPr>
        <p:txBody>
          <a:bodyPr/>
          <a:lstStyle/>
          <a:p>
            <a:pPr indent="-317500">
              <a:buSzPts val="1400"/>
              <a:defRPr sz="1400"/>
            </a:pPr>
          </a:p>
        </p:txBody>
      </p:sp>
      <p:sp>
        <p:nvSpPr>
          <p:cNvPr id="1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
    <p:spTree>
      <p:nvGrpSpPr>
        <p:cNvPr id="1" name=""/>
        <p:cNvGrpSpPr/>
        <p:nvPr/>
      </p:nvGrpSpPr>
      <p:grpSpPr>
        <a:xfrm>
          <a:off x="0" y="0"/>
          <a:ext cx="0" cy="0"/>
          <a:chOff x="0" y="0"/>
          <a:chExt cx="0" cy="0"/>
        </a:xfrm>
      </p:grpSpPr>
      <p:sp>
        <p:nvSpPr>
          <p:cNvPr id="20" name="Title Text"/>
          <p:cNvSpPr txBox="1"/>
          <p:nvPr>
            <p:ph type="title"/>
          </p:nvPr>
        </p:nvSpPr>
        <p:spPr>
          <a:xfrm>
            <a:off x="457200" y="205978"/>
            <a:ext cx="8229600" cy="857251"/>
          </a:xfrm>
          <a:prstGeom prst="rect">
            <a:avLst/>
          </a:prstGeom>
        </p:spPr>
        <p:txBody>
          <a:bodyPr lIns="45699" tIns="45699" rIns="45699" bIns="45699" anchor="ctr"/>
          <a:lstStyle>
            <a:lvl1pPr algn="ctr"/>
          </a:lstStyle>
          <a:p>
            <a:pPr/>
            <a:r>
              <a:t>Title Text</a:t>
            </a:r>
          </a:p>
        </p:txBody>
      </p:sp>
      <p:sp>
        <p:nvSpPr>
          <p:cNvPr id="21" name="Body Level One…"/>
          <p:cNvSpPr txBox="1"/>
          <p:nvPr>
            <p:ph type="body" idx="1"/>
          </p:nvPr>
        </p:nvSpPr>
        <p:spPr>
          <a:xfrm>
            <a:off x="457200" y="1200150"/>
            <a:ext cx="8229600" cy="3394473"/>
          </a:xfrm>
          <a:prstGeom prst="rect">
            <a:avLst/>
          </a:prstGeom>
        </p:spPr>
        <p:txBody>
          <a:bodyPr lIns="45699" tIns="45699" rIns="45699" bIns="45699"/>
          <a:lstStyle>
            <a:lvl1pPr>
              <a:spcBef>
                <a:spcPts val="300"/>
              </a:spcBef>
              <a:buClr>
                <a:srgbClr val="000000"/>
              </a:buClr>
              <a:buChar char="•"/>
            </a:lvl1pPr>
            <a:lvl2pPr marL="1012371" indent="-440871">
              <a:spcBef>
                <a:spcPts val="300"/>
              </a:spcBef>
              <a:buClr>
                <a:srgbClr val="000000"/>
              </a:buClr>
              <a:buChar char="–"/>
            </a:lvl2pPr>
            <a:lvl3pPr marL="1469571" indent="-440871">
              <a:spcBef>
                <a:spcPts val="300"/>
              </a:spcBef>
              <a:buClr>
                <a:srgbClr val="000000"/>
              </a:buClr>
              <a:buChar char="•"/>
            </a:lvl3pPr>
            <a:lvl4pPr marL="1926771" indent="-440871">
              <a:spcBef>
                <a:spcPts val="300"/>
              </a:spcBef>
              <a:buClr>
                <a:srgbClr val="000000"/>
              </a:buClr>
              <a:buChar char="–"/>
            </a:lvl4pPr>
            <a:lvl5pPr marL="2383971" indent="-440871">
              <a:spcBef>
                <a:spcPts val="300"/>
              </a:spcBef>
              <a:buClr>
                <a:srgbClr val="000000"/>
              </a:buClr>
              <a:buChar char="»"/>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xfrm>
            <a:off x="8441437" y="4790713"/>
            <a:ext cx="245363" cy="226946"/>
          </a:xfrm>
          <a:prstGeom prst="rect">
            <a:avLst/>
          </a:prstGeom>
        </p:spPr>
        <p:txBody>
          <a:bodyPr lIns="45699" tIns="45699" rIns="45699" bIns="45699"/>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83" name="Title Text"/>
          <p:cNvSpPr txBox="1"/>
          <p:nvPr>
            <p:ph type="title"/>
          </p:nvPr>
        </p:nvSpPr>
        <p:spPr>
          <a:prstGeom prst="rect">
            <a:avLst/>
          </a:prstGeom>
        </p:spPr>
        <p:txBody>
          <a:bodyPr/>
          <a:lstStyle/>
          <a:p>
            <a:pPr/>
            <a:r>
              <a:t>Title Text</a:t>
            </a:r>
          </a:p>
        </p:txBody>
      </p:sp>
      <p:sp>
        <p:nvSpPr>
          <p:cNvPr id="1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column text">
    <p:spTree>
      <p:nvGrpSpPr>
        <p:cNvPr id="1" name=""/>
        <p:cNvGrpSpPr/>
        <p:nvPr/>
      </p:nvGrpSpPr>
      <p:grpSpPr>
        <a:xfrm>
          <a:off x="0" y="0"/>
          <a:ext cx="0" cy="0"/>
          <a:chOff x="0" y="0"/>
          <a:chExt cx="0" cy="0"/>
        </a:xfrm>
      </p:grpSpPr>
      <p:sp>
        <p:nvSpPr>
          <p:cNvPr id="191" name="Title Text"/>
          <p:cNvSpPr txBox="1"/>
          <p:nvPr>
            <p:ph type="title"/>
          </p:nvPr>
        </p:nvSpPr>
        <p:spPr>
          <a:xfrm>
            <a:off x="583300" y="555600"/>
            <a:ext cx="7977300" cy="755700"/>
          </a:xfrm>
          <a:prstGeom prst="rect">
            <a:avLst/>
          </a:prstGeom>
        </p:spPr>
        <p:txBody>
          <a:bodyPr anchor="b"/>
          <a:lstStyle>
            <a:lvl1pPr>
              <a:defRPr sz="2400"/>
            </a:lvl1pPr>
          </a:lstStyle>
          <a:p>
            <a:pPr/>
            <a:r>
              <a:t>Title Text</a:t>
            </a:r>
          </a:p>
        </p:txBody>
      </p:sp>
      <p:sp>
        <p:nvSpPr>
          <p:cNvPr id="192" name="Body Level One…"/>
          <p:cNvSpPr txBox="1"/>
          <p:nvPr>
            <p:ph type="body" sz="half" idx="1"/>
          </p:nvPr>
        </p:nvSpPr>
        <p:spPr>
          <a:xfrm>
            <a:off x="583300" y="1389599"/>
            <a:ext cx="3933300"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pPr/>
            <a:r>
              <a:t>Body Level One</a:t>
            </a:r>
          </a:p>
          <a:p>
            <a:pPr lvl="1"/>
            <a:r>
              <a:t>Body Level Two</a:t>
            </a:r>
          </a:p>
          <a:p>
            <a:pPr lvl="2"/>
            <a:r>
              <a:t>Body Level Three</a:t>
            </a:r>
          </a:p>
          <a:p>
            <a:pPr lvl="3"/>
            <a:r>
              <a:t>Body Level Four</a:t>
            </a:r>
          </a:p>
          <a:p>
            <a:pPr lvl="4"/>
            <a:r>
              <a:t>Body Level Five</a:t>
            </a:r>
          </a:p>
        </p:txBody>
      </p:sp>
      <p:sp>
        <p:nvSpPr>
          <p:cNvPr id="1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 point">
    <p:spTree>
      <p:nvGrpSpPr>
        <p:cNvPr id="1" name=""/>
        <p:cNvGrpSpPr/>
        <p:nvPr/>
      </p:nvGrpSpPr>
      <p:grpSpPr>
        <a:xfrm>
          <a:off x="0" y="0"/>
          <a:ext cx="0" cy="0"/>
          <a:chOff x="0" y="0"/>
          <a:chExt cx="0" cy="0"/>
        </a:xfrm>
      </p:grpSpPr>
      <p:sp>
        <p:nvSpPr>
          <p:cNvPr id="200" name="Title Text"/>
          <p:cNvSpPr txBox="1"/>
          <p:nvPr>
            <p:ph type="title"/>
          </p:nvPr>
        </p:nvSpPr>
        <p:spPr>
          <a:xfrm>
            <a:off x="490250" y="450149"/>
            <a:ext cx="6367801" cy="4090801"/>
          </a:xfrm>
          <a:prstGeom prst="rect">
            <a:avLst/>
          </a:prstGeom>
        </p:spPr>
        <p:txBody>
          <a:bodyPr anchor="ctr"/>
          <a:lstStyle>
            <a:lvl1pPr>
              <a:defRPr sz="4800"/>
            </a:lvl1pPr>
          </a:lstStyle>
          <a:p>
            <a:pPr/>
            <a:r>
              <a:t>Title Text</a:t>
            </a:r>
          </a:p>
        </p:txBody>
      </p:sp>
      <p:sp>
        <p:nvSpPr>
          <p:cNvPr id="2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title and description">
    <p:spTree>
      <p:nvGrpSpPr>
        <p:cNvPr id="1" name=""/>
        <p:cNvGrpSpPr/>
        <p:nvPr/>
      </p:nvGrpSpPr>
      <p:grpSpPr>
        <a:xfrm>
          <a:off x="0" y="0"/>
          <a:ext cx="0" cy="0"/>
          <a:chOff x="0" y="0"/>
          <a:chExt cx="0" cy="0"/>
        </a:xfrm>
      </p:grpSpPr>
      <p:sp>
        <p:nvSpPr>
          <p:cNvPr id="208" name="Google Shape;123;p122"/>
          <p:cNvSpPr/>
          <p:nvPr/>
        </p:nvSpPr>
        <p:spPr>
          <a:xfrm>
            <a:off x="4572000" y="-125"/>
            <a:ext cx="4572000" cy="5143501"/>
          </a:xfrm>
          <a:prstGeom prst="rect">
            <a:avLst/>
          </a:prstGeom>
          <a:solidFill>
            <a:srgbClr val="EEEEEE"/>
          </a:solidFill>
          <a:ln w="12700">
            <a:miter lim="400000"/>
          </a:ln>
        </p:spPr>
        <p:txBody>
          <a:bodyPr lIns="45719" rIns="45719" anchor="ctr"/>
          <a:lstStyle/>
          <a:p>
            <a:pPr>
              <a:defRPr sz="1800"/>
            </a:pPr>
          </a:p>
        </p:txBody>
      </p:sp>
      <p:sp>
        <p:nvSpPr>
          <p:cNvPr id="209" name="Title Text"/>
          <p:cNvSpPr txBox="1"/>
          <p:nvPr>
            <p:ph type="title"/>
          </p:nvPr>
        </p:nvSpPr>
        <p:spPr>
          <a:xfrm>
            <a:off x="593500" y="1233175"/>
            <a:ext cx="3229200" cy="1482301"/>
          </a:xfrm>
          <a:prstGeom prst="rect">
            <a:avLst/>
          </a:prstGeom>
        </p:spPr>
        <p:txBody>
          <a:bodyPr anchor="b"/>
          <a:lstStyle>
            <a:lvl1pPr algn="ctr">
              <a:defRPr sz="4200"/>
            </a:lvl1pPr>
          </a:lstStyle>
          <a:p>
            <a:pPr/>
            <a:r>
              <a:t>Title Text</a:t>
            </a:r>
          </a:p>
        </p:txBody>
      </p:sp>
      <p:sp>
        <p:nvSpPr>
          <p:cNvPr id="210" name="Body Level One…"/>
          <p:cNvSpPr txBox="1"/>
          <p:nvPr>
            <p:ph type="body" sz="quarter" idx="1"/>
          </p:nvPr>
        </p:nvSpPr>
        <p:spPr>
          <a:xfrm>
            <a:off x="593500" y="2803075"/>
            <a:ext cx="3229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pPr/>
            <a:r>
              <a:t>Body Level One</a:t>
            </a:r>
          </a:p>
          <a:p>
            <a:pPr lvl="1"/>
            <a:r>
              <a:t>Body Level Two</a:t>
            </a:r>
          </a:p>
          <a:p>
            <a:pPr lvl="2"/>
            <a:r>
              <a:t>Body Level Three</a:t>
            </a:r>
          </a:p>
          <a:p>
            <a:pPr lvl="3"/>
            <a:r>
              <a:t>Body Level Four</a:t>
            </a:r>
          </a:p>
          <a:p>
            <a:pPr lvl="4"/>
            <a:r>
              <a:t>Body Level Five</a:t>
            </a:r>
          </a:p>
        </p:txBody>
      </p:sp>
      <p:sp>
        <p:nvSpPr>
          <p:cNvPr id="211" name="Google Shape;126;p122"/>
          <p:cNvSpPr txBox="1"/>
          <p:nvPr>
            <p:ph type="body" sz="half" idx="21"/>
          </p:nvPr>
        </p:nvSpPr>
        <p:spPr>
          <a:xfrm>
            <a:off x="4939500" y="724074"/>
            <a:ext cx="3837000" cy="3695102"/>
          </a:xfrm>
          <a:prstGeom prst="rect">
            <a:avLst/>
          </a:prstGeom>
        </p:spPr>
        <p:txBody>
          <a:bodyPr anchor="ctr"/>
          <a:lstStyle/>
          <a:p>
            <a:pPr/>
          </a:p>
        </p:txBody>
      </p:sp>
      <p:sp>
        <p:nvSpPr>
          <p:cNvPr id="2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title and description 1 1">
    <p:spTree>
      <p:nvGrpSpPr>
        <p:cNvPr id="1" name=""/>
        <p:cNvGrpSpPr/>
        <p:nvPr/>
      </p:nvGrpSpPr>
      <p:grpSpPr>
        <a:xfrm>
          <a:off x="0" y="0"/>
          <a:ext cx="0" cy="0"/>
          <a:chOff x="0" y="0"/>
          <a:chExt cx="0" cy="0"/>
        </a:xfrm>
      </p:grpSpPr>
      <p:sp>
        <p:nvSpPr>
          <p:cNvPr id="219" name="Google Shape;129;p123"/>
          <p:cNvSpPr/>
          <p:nvPr/>
        </p:nvSpPr>
        <p:spPr>
          <a:xfrm flipH="1">
            <a:off x="225" y="-125"/>
            <a:ext cx="3171301" cy="5143501"/>
          </a:xfrm>
          <a:prstGeom prst="rect">
            <a:avLst/>
          </a:prstGeom>
          <a:solidFill>
            <a:srgbClr val="4EB85C"/>
          </a:solidFill>
          <a:ln w="12700">
            <a:miter lim="400000"/>
          </a:ln>
        </p:spPr>
        <p:txBody>
          <a:bodyPr lIns="45719" rIns="45719" anchor="ctr"/>
          <a:lstStyle/>
          <a:p>
            <a:pPr>
              <a:defRPr sz="1800"/>
            </a:pPr>
          </a:p>
        </p:txBody>
      </p:sp>
      <p:sp>
        <p:nvSpPr>
          <p:cNvPr id="220" name="Title Text"/>
          <p:cNvSpPr txBox="1"/>
          <p:nvPr>
            <p:ph type="title"/>
          </p:nvPr>
        </p:nvSpPr>
        <p:spPr>
          <a:xfrm>
            <a:off x="5321425" y="573374"/>
            <a:ext cx="3239101" cy="1096502"/>
          </a:xfrm>
          <a:prstGeom prst="rect">
            <a:avLst/>
          </a:prstGeom>
        </p:spPr>
        <p:txBody>
          <a:bodyPr anchor="b"/>
          <a:lstStyle>
            <a:lvl1pPr>
              <a:defRPr sz="3000"/>
            </a:lvl1pPr>
          </a:lstStyle>
          <a:p>
            <a:pPr/>
            <a:r>
              <a:t>Title Text</a:t>
            </a:r>
          </a:p>
        </p:txBody>
      </p:sp>
      <p:sp>
        <p:nvSpPr>
          <p:cNvPr id="221" name="Body Level One…"/>
          <p:cNvSpPr txBox="1"/>
          <p:nvPr>
            <p:ph type="body" sz="quarter" idx="1"/>
          </p:nvPr>
        </p:nvSpPr>
        <p:spPr>
          <a:xfrm>
            <a:off x="5321425" y="1862250"/>
            <a:ext cx="3239101" cy="26790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
    <p:spTree>
      <p:nvGrpSpPr>
        <p:cNvPr id="1" name=""/>
        <p:cNvGrpSpPr/>
        <p:nvPr/>
      </p:nvGrpSpPr>
      <p:grpSpPr>
        <a:xfrm>
          <a:off x="0" y="0"/>
          <a:ext cx="0" cy="0"/>
          <a:chOff x="0" y="0"/>
          <a:chExt cx="0" cy="0"/>
        </a:xfrm>
      </p:grpSpPr>
      <p:sp>
        <p:nvSpPr>
          <p:cNvPr id="229" name="Body Level One…"/>
          <p:cNvSpPr txBox="1"/>
          <p:nvPr>
            <p:ph type="body" sz="quarter" idx="1"/>
          </p:nvPr>
        </p:nvSpPr>
        <p:spPr>
          <a:xfrm>
            <a:off x="573224" y="3979100"/>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pPr/>
            <a:r>
              <a:t>Body Level One</a:t>
            </a:r>
          </a:p>
          <a:p>
            <a:pPr lvl="1"/>
            <a:r>
              <a:t>Body Level Two</a:t>
            </a:r>
          </a:p>
          <a:p>
            <a:pPr lvl="2"/>
            <a:r>
              <a:t>Body Level Three</a:t>
            </a:r>
          </a:p>
          <a:p>
            <a:pPr lvl="3"/>
            <a:r>
              <a:t>Body Level Four</a:t>
            </a:r>
          </a:p>
          <a:p>
            <a:pPr lvl="4"/>
            <a:r>
              <a:t>Body Level Five</a:t>
            </a:r>
          </a:p>
        </p:txBody>
      </p:sp>
      <p:sp>
        <p:nvSpPr>
          <p:cNvPr id="2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number">
    <p:spTree>
      <p:nvGrpSpPr>
        <p:cNvPr id="1" name=""/>
        <p:cNvGrpSpPr/>
        <p:nvPr/>
      </p:nvGrpSpPr>
      <p:grpSpPr>
        <a:xfrm>
          <a:off x="0" y="0"/>
          <a:ext cx="0" cy="0"/>
          <a:chOff x="0" y="0"/>
          <a:chExt cx="0" cy="0"/>
        </a:xfrm>
      </p:grpSpPr>
      <p:sp>
        <p:nvSpPr>
          <p:cNvPr id="237" name="Title Text"/>
          <p:cNvSpPr txBox="1"/>
          <p:nvPr>
            <p:ph type="title"/>
          </p:nvPr>
        </p:nvSpPr>
        <p:spPr>
          <a:xfrm>
            <a:off x="311699" y="1106125"/>
            <a:ext cx="8520602" cy="1963500"/>
          </a:xfrm>
          <a:prstGeom prst="rect">
            <a:avLst/>
          </a:prstGeom>
        </p:spPr>
        <p:txBody>
          <a:bodyPr anchor="b"/>
          <a:lstStyle>
            <a:lvl1pPr algn="ctr">
              <a:defRPr sz="12000"/>
            </a:lvl1pPr>
          </a:lstStyle>
          <a:p>
            <a:pPr/>
            <a:r>
              <a:t>Title Text</a:t>
            </a:r>
          </a:p>
        </p:txBody>
      </p:sp>
      <p:sp>
        <p:nvSpPr>
          <p:cNvPr id="238" name="Body Level One…"/>
          <p:cNvSpPr txBox="1"/>
          <p:nvPr>
            <p:ph type="body" sz="half" idx="1"/>
          </p:nvPr>
        </p:nvSpPr>
        <p:spPr>
          <a:xfrm>
            <a:off x="311699" y="3152225"/>
            <a:ext cx="8520602" cy="1300800"/>
          </a:xfrm>
          <a:prstGeom prst="rect">
            <a:avLst/>
          </a:prstGeom>
        </p:spPr>
        <p:txBody>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2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body">
    <p:spTree>
      <p:nvGrpSpPr>
        <p:cNvPr id="1" name=""/>
        <p:cNvGrpSpPr/>
        <p:nvPr/>
      </p:nvGrpSpPr>
      <p:grpSpPr>
        <a:xfrm>
          <a:off x="0" y="0"/>
          <a:ext cx="0" cy="0"/>
          <a:chOff x="0" y="0"/>
          <a:chExt cx="0" cy="0"/>
        </a:xfrm>
      </p:grpSpPr>
      <p:sp>
        <p:nvSpPr>
          <p:cNvPr id="253" name="Title Text"/>
          <p:cNvSpPr txBox="1"/>
          <p:nvPr>
            <p:ph type="title"/>
          </p:nvPr>
        </p:nvSpPr>
        <p:spPr>
          <a:prstGeom prst="rect">
            <a:avLst/>
          </a:prstGeom>
        </p:spPr>
        <p:txBody>
          <a:bodyPr/>
          <a:lstStyle/>
          <a:p>
            <a:pPr/>
            <a:r>
              <a:t>Title Text</a:t>
            </a:r>
          </a:p>
        </p:txBody>
      </p:sp>
      <p:sp>
        <p:nvSpPr>
          <p:cNvPr id="254"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reenspace Health Slides">
    <p:spTree>
      <p:nvGrpSpPr>
        <p:cNvPr id="1" name=""/>
        <p:cNvGrpSpPr/>
        <p:nvPr/>
      </p:nvGrpSpPr>
      <p:grpSpPr>
        <a:xfrm>
          <a:off x="0" y="0"/>
          <a:ext cx="0" cy="0"/>
          <a:chOff x="0" y="0"/>
          <a:chExt cx="0" cy="0"/>
        </a:xfrm>
      </p:grpSpPr>
      <p:sp>
        <p:nvSpPr>
          <p:cNvPr id="262" name="Title Text"/>
          <p:cNvSpPr txBox="1"/>
          <p:nvPr>
            <p:ph type="title"/>
          </p:nvPr>
        </p:nvSpPr>
        <p:spPr>
          <a:xfrm>
            <a:off x="573374" y="744574"/>
            <a:ext cx="7997102" cy="2052601"/>
          </a:xfrm>
          <a:prstGeom prst="rect">
            <a:avLst/>
          </a:prstGeom>
        </p:spPr>
        <p:txBody>
          <a:bodyPr anchor="b"/>
          <a:lstStyle>
            <a:lvl1pPr algn="ctr">
              <a:defRPr sz="5200"/>
            </a:lvl1pPr>
          </a:lstStyle>
          <a:p>
            <a:pPr/>
            <a:r>
              <a:t>Title Text</a:t>
            </a:r>
          </a:p>
        </p:txBody>
      </p:sp>
      <p:sp>
        <p:nvSpPr>
          <p:cNvPr id="263" name="Body Level One…"/>
          <p:cNvSpPr txBox="1"/>
          <p:nvPr>
            <p:ph type="body" sz="quarter" idx="1"/>
          </p:nvPr>
        </p:nvSpPr>
        <p:spPr>
          <a:xfrm>
            <a:off x="573374" y="2844200"/>
            <a:ext cx="79971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2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29" name="Title Text"/>
          <p:cNvSpPr txBox="1"/>
          <p:nvPr>
            <p:ph type="title"/>
          </p:nvPr>
        </p:nvSpPr>
        <p:spPr>
          <a:xfrm>
            <a:off x="573374" y="744574"/>
            <a:ext cx="7997102" cy="2052601"/>
          </a:xfrm>
          <a:prstGeom prst="rect">
            <a:avLst/>
          </a:prstGeom>
        </p:spPr>
        <p:txBody>
          <a:bodyPr anchor="b"/>
          <a:lstStyle>
            <a:lvl1pPr algn="ctr">
              <a:defRPr sz="5200"/>
            </a:lvl1pPr>
          </a:lstStyle>
          <a:p>
            <a:pPr/>
            <a:r>
              <a:t>Title Text</a:t>
            </a:r>
          </a:p>
        </p:txBody>
      </p:sp>
      <p:sp>
        <p:nvSpPr>
          <p:cNvPr id="30" name="Body Level One…"/>
          <p:cNvSpPr txBox="1"/>
          <p:nvPr>
            <p:ph type="body" sz="quarter" idx="1"/>
          </p:nvPr>
        </p:nvSpPr>
        <p:spPr>
          <a:xfrm>
            <a:off x="573374" y="2844200"/>
            <a:ext cx="79971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pic>
        <p:nvPicPr>
          <p:cNvPr id="271" name="Google Shape;18;p11" descr="Google Shape;18;p11"/>
          <p:cNvPicPr>
            <a:picLocks noChangeAspect="1"/>
          </p:cNvPicPr>
          <p:nvPr/>
        </p:nvPicPr>
        <p:blipFill>
          <a:blip r:embed="rId2">
            <a:extLst/>
          </a:blip>
          <a:srcRect l="8061" t="0" r="7699" b="426"/>
          <a:stretch>
            <a:fillRect/>
          </a:stretch>
        </p:blipFill>
        <p:spPr>
          <a:xfrm>
            <a:off x="0" y="-1"/>
            <a:ext cx="9144000" cy="5143502"/>
          </a:xfrm>
          <a:prstGeom prst="rect">
            <a:avLst/>
          </a:prstGeom>
          <a:ln w="12700">
            <a:miter lim="400000"/>
          </a:ln>
        </p:spPr>
      </p:pic>
      <p:sp>
        <p:nvSpPr>
          <p:cNvPr id="272" name="Title Text"/>
          <p:cNvSpPr txBox="1"/>
          <p:nvPr>
            <p:ph type="title"/>
          </p:nvPr>
        </p:nvSpPr>
        <p:spPr>
          <a:xfrm>
            <a:off x="573374" y="2150849"/>
            <a:ext cx="7987202" cy="841801"/>
          </a:xfrm>
          <a:prstGeom prst="rect">
            <a:avLst/>
          </a:prstGeom>
        </p:spPr>
        <p:txBody>
          <a:bodyPr anchor="ctr"/>
          <a:lstStyle>
            <a:lvl1pPr algn="ctr">
              <a:defRPr sz="3600">
                <a:solidFill>
                  <a:srgbClr val="FFFFFF"/>
                </a:solidFill>
              </a:defRPr>
            </a:lvl1pPr>
          </a:lstStyle>
          <a:p>
            <a:pPr/>
            <a:r>
              <a:t>Title Text</a:t>
            </a:r>
          </a:p>
        </p:txBody>
      </p:sp>
      <p:sp>
        <p:nvSpPr>
          <p:cNvPr id="273"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2">
    <p:spTree>
      <p:nvGrpSpPr>
        <p:cNvPr id="1" name=""/>
        <p:cNvGrpSpPr/>
        <p:nvPr/>
      </p:nvGrpSpPr>
      <p:grpSpPr>
        <a:xfrm>
          <a:off x="0" y="0"/>
          <a:ext cx="0" cy="0"/>
          <a:chOff x="0" y="0"/>
          <a:chExt cx="0" cy="0"/>
        </a:xfrm>
      </p:grpSpPr>
      <p:pic>
        <p:nvPicPr>
          <p:cNvPr id="280" name="Google Shape;22;p12" descr="Google Shape;22;p12"/>
          <p:cNvPicPr>
            <a:picLocks noChangeAspect="1"/>
          </p:cNvPicPr>
          <p:nvPr/>
        </p:nvPicPr>
        <p:blipFill>
          <a:blip r:embed="rId2">
            <a:extLst/>
          </a:blip>
          <a:srcRect l="11157" t="8573" r="10867" b="9304"/>
          <a:stretch>
            <a:fillRect/>
          </a:stretch>
        </p:blipFill>
        <p:spPr>
          <a:xfrm>
            <a:off x="573375" y="563324"/>
            <a:ext cx="7987177" cy="4003654"/>
          </a:xfrm>
          <a:prstGeom prst="rect">
            <a:avLst/>
          </a:prstGeom>
          <a:ln w="12700">
            <a:miter lim="400000"/>
          </a:ln>
        </p:spPr>
      </p:pic>
      <p:sp>
        <p:nvSpPr>
          <p:cNvPr id="281" name="Title Text"/>
          <p:cNvSpPr txBox="1"/>
          <p:nvPr>
            <p:ph type="title"/>
          </p:nvPr>
        </p:nvSpPr>
        <p:spPr>
          <a:xfrm>
            <a:off x="492900" y="2314369"/>
            <a:ext cx="8188501" cy="555000"/>
          </a:xfrm>
          <a:prstGeom prst="rect">
            <a:avLst/>
          </a:prstGeom>
        </p:spPr>
        <p:txBody>
          <a:bodyPr anchor="ctr"/>
          <a:lstStyle>
            <a:lvl1pPr algn="ctr">
              <a:defRPr sz="3200">
                <a:solidFill>
                  <a:srgbClr val="FFFFFF"/>
                </a:solidFill>
              </a:defRPr>
            </a:lvl1pPr>
          </a:lstStyle>
          <a:p>
            <a:pPr/>
            <a:r>
              <a:t>Title Text</a:t>
            </a:r>
          </a:p>
        </p:txBody>
      </p:sp>
      <p:sp>
        <p:nvSpPr>
          <p:cNvPr id="282"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two columns">
    <p:spTree>
      <p:nvGrpSpPr>
        <p:cNvPr id="1" name=""/>
        <p:cNvGrpSpPr/>
        <p:nvPr/>
      </p:nvGrpSpPr>
      <p:grpSpPr>
        <a:xfrm>
          <a:off x="0" y="0"/>
          <a:ext cx="0" cy="0"/>
          <a:chOff x="0" y="0"/>
          <a:chExt cx="0" cy="0"/>
        </a:xfrm>
      </p:grpSpPr>
      <p:sp>
        <p:nvSpPr>
          <p:cNvPr id="289" name="Title Text"/>
          <p:cNvSpPr txBox="1"/>
          <p:nvPr>
            <p:ph type="title"/>
          </p:nvPr>
        </p:nvSpPr>
        <p:spPr>
          <a:prstGeom prst="rect">
            <a:avLst/>
          </a:prstGeom>
        </p:spPr>
        <p:txBody>
          <a:bodyPr/>
          <a:lstStyle/>
          <a:p>
            <a:pPr/>
            <a:r>
              <a:t>Title Text</a:t>
            </a:r>
          </a:p>
        </p:txBody>
      </p:sp>
      <p:sp>
        <p:nvSpPr>
          <p:cNvPr id="290" name="Body Level One…"/>
          <p:cNvSpPr txBox="1"/>
          <p:nvPr>
            <p:ph type="body" sz="half" idx="1"/>
          </p:nvPr>
        </p:nvSpPr>
        <p:spPr>
          <a:xfrm>
            <a:off x="613624" y="1152475"/>
            <a:ext cx="36315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Body Level One</a:t>
            </a:r>
          </a:p>
          <a:p>
            <a:pPr lvl="1"/>
            <a:r>
              <a:t>Body Level Two</a:t>
            </a:r>
          </a:p>
          <a:p>
            <a:pPr lvl="2"/>
            <a:r>
              <a:t>Body Level Three</a:t>
            </a:r>
          </a:p>
          <a:p>
            <a:pPr lvl="3"/>
            <a:r>
              <a:t>Body Level Four</a:t>
            </a:r>
          </a:p>
          <a:p>
            <a:pPr lvl="4"/>
            <a:r>
              <a:t>Body Level Five</a:t>
            </a:r>
          </a:p>
        </p:txBody>
      </p:sp>
      <p:sp>
        <p:nvSpPr>
          <p:cNvPr id="291" name="Google Shape;28;p13"/>
          <p:cNvSpPr txBox="1"/>
          <p:nvPr>
            <p:ph type="body" sz="half" idx="21"/>
          </p:nvPr>
        </p:nvSpPr>
        <p:spPr>
          <a:xfrm>
            <a:off x="4939350" y="1152475"/>
            <a:ext cx="3631501" cy="3416400"/>
          </a:xfrm>
          <a:prstGeom prst="rect">
            <a:avLst/>
          </a:prstGeom>
        </p:spPr>
        <p:txBody>
          <a:bodyPr/>
          <a:lstStyle/>
          <a:p>
            <a:pPr indent="-317500">
              <a:buSzPts val="1400"/>
              <a:defRPr sz="1400"/>
            </a:pPr>
          </a:p>
        </p:txBody>
      </p:sp>
      <p:sp>
        <p:nvSpPr>
          <p:cNvPr id="2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299" name="Title Text"/>
          <p:cNvSpPr txBox="1"/>
          <p:nvPr>
            <p:ph type="title"/>
          </p:nvPr>
        </p:nvSpPr>
        <p:spPr>
          <a:prstGeom prst="rect">
            <a:avLst/>
          </a:prstGeom>
        </p:spPr>
        <p:txBody>
          <a:bodyPr/>
          <a:lstStyle/>
          <a:p>
            <a:pPr/>
            <a:r>
              <a:t>Title Text</a:t>
            </a:r>
          </a:p>
        </p:txBody>
      </p:sp>
      <p:sp>
        <p:nvSpPr>
          <p:cNvPr id="3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column text">
    <p:spTree>
      <p:nvGrpSpPr>
        <p:cNvPr id="1" name=""/>
        <p:cNvGrpSpPr/>
        <p:nvPr/>
      </p:nvGrpSpPr>
      <p:grpSpPr>
        <a:xfrm>
          <a:off x="0" y="0"/>
          <a:ext cx="0" cy="0"/>
          <a:chOff x="0" y="0"/>
          <a:chExt cx="0" cy="0"/>
        </a:xfrm>
      </p:grpSpPr>
      <p:sp>
        <p:nvSpPr>
          <p:cNvPr id="307" name="Title Text"/>
          <p:cNvSpPr txBox="1"/>
          <p:nvPr>
            <p:ph type="title"/>
          </p:nvPr>
        </p:nvSpPr>
        <p:spPr>
          <a:xfrm>
            <a:off x="583300" y="555600"/>
            <a:ext cx="7977300" cy="755700"/>
          </a:xfrm>
          <a:prstGeom prst="rect">
            <a:avLst/>
          </a:prstGeom>
        </p:spPr>
        <p:txBody>
          <a:bodyPr anchor="b"/>
          <a:lstStyle>
            <a:lvl1pPr>
              <a:defRPr sz="2400"/>
            </a:lvl1pPr>
          </a:lstStyle>
          <a:p>
            <a:pPr/>
            <a:r>
              <a:t>Title Text</a:t>
            </a:r>
          </a:p>
        </p:txBody>
      </p:sp>
      <p:sp>
        <p:nvSpPr>
          <p:cNvPr id="308" name="Body Level One…"/>
          <p:cNvSpPr txBox="1"/>
          <p:nvPr>
            <p:ph type="body" sz="half" idx="1"/>
          </p:nvPr>
        </p:nvSpPr>
        <p:spPr>
          <a:xfrm>
            <a:off x="583300" y="1389599"/>
            <a:ext cx="3933300"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pPr/>
            <a:r>
              <a:t>Body Level One</a:t>
            </a:r>
          </a:p>
          <a:p>
            <a:pPr lvl="1"/>
            <a:r>
              <a:t>Body Level Two</a:t>
            </a:r>
          </a:p>
          <a:p>
            <a:pPr lvl="2"/>
            <a:r>
              <a:t>Body Level Three</a:t>
            </a:r>
          </a:p>
          <a:p>
            <a:pPr lvl="3"/>
            <a:r>
              <a:t>Body Level Four</a:t>
            </a:r>
          </a:p>
          <a:p>
            <a:pPr lvl="4"/>
            <a:r>
              <a:t>Body Level Five</a:t>
            </a:r>
          </a:p>
        </p:txBody>
      </p:sp>
      <p:sp>
        <p:nvSpPr>
          <p:cNvPr id="3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 point">
    <p:spTree>
      <p:nvGrpSpPr>
        <p:cNvPr id="1" name=""/>
        <p:cNvGrpSpPr/>
        <p:nvPr/>
      </p:nvGrpSpPr>
      <p:grpSpPr>
        <a:xfrm>
          <a:off x="0" y="0"/>
          <a:ext cx="0" cy="0"/>
          <a:chOff x="0" y="0"/>
          <a:chExt cx="0" cy="0"/>
        </a:xfrm>
      </p:grpSpPr>
      <p:sp>
        <p:nvSpPr>
          <p:cNvPr id="316" name="Title Text"/>
          <p:cNvSpPr txBox="1"/>
          <p:nvPr>
            <p:ph type="title"/>
          </p:nvPr>
        </p:nvSpPr>
        <p:spPr>
          <a:xfrm>
            <a:off x="490250" y="450149"/>
            <a:ext cx="6367801" cy="4090801"/>
          </a:xfrm>
          <a:prstGeom prst="rect">
            <a:avLst/>
          </a:prstGeom>
        </p:spPr>
        <p:txBody>
          <a:bodyPr anchor="ctr"/>
          <a:lstStyle>
            <a:lvl1pPr>
              <a:defRPr sz="4800"/>
            </a:lvl1pPr>
          </a:lstStyle>
          <a:p>
            <a:pPr/>
            <a:r>
              <a:t>Title Text</a:t>
            </a:r>
          </a:p>
        </p:txBody>
      </p:sp>
      <p:sp>
        <p:nvSpPr>
          <p:cNvPr id="3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title and description">
    <p:spTree>
      <p:nvGrpSpPr>
        <p:cNvPr id="1" name=""/>
        <p:cNvGrpSpPr/>
        <p:nvPr/>
      </p:nvGrpSpPr>
      <p:grpSpPr>
        <a:xfrm>
          <a:off x="0" y="0"/>
          <a:ext cx="0" cy="0"/>
          <a:chOff x="0" y="0"/>
          <a:chExt cx="0" cy="0"/>
        </a:xfrm>
      </p:grpSpPr>
      <p:sp>
        <p:nvSpPr>
          <p:cNvPr id="324" name="Google Shape;41;p17"/>
          <p:cNvSpPr/>
          <p:nvPr/>
        </p:nvSpPr>
        <p:spPr>
          <a:xfrm>
            <a:off x="4572000" y="-125"/>
            <a:ext cx="4572000" cy="5143501"/>
          </a:xfrm>
          <a:prstGeom prst="rect">
            <a:avLst/>
          </a:prstGeom>
          <a:solidFill>
            <a:srgbClr val="EEEEEE"/>
          </a:solidFill>
          <a:ln w="12700">
            <a:miter lim="400000"/>
          </a:ln>
        </p:spPr>
        <p:txBody>
          <a:bodyPr lIns="45719" rIns="45719" anchor="ctr"/>
          <a:lstStyle/>
          <a:p>
            <a:pPr/>
          </a:p>
        </p:txBody>
      </p:sp>
      <p:sp>
        <p:nvSpPr>
          <p:cNvPr id="325" name="Title Text"/>
          <p:cNvSpPr txBox="1"/>
          <p:nvPr>
            <p:ph type="title"/>
          </p:nvPr>
        </p:nvSpPr>
        <p:spPr>
          <a:xfrm>
            <a:off x="593500" y="1233175"/>
            <a:ext cx="3229200" cy="1482301"/>
          </a:xfrm>
          <a:prstGeom prst="rect">
            <a:avLst/>
          </a:prstGeom>
        </p:spPr>
        <p:txBody>
          <a:bodyPr anchor="b"/>
          <a:lstStyle>
            <a:lvl1pPr algn="ctr">
              <a:defRPr sz="4200"/>
            </a:lvl1pPr>
          </a:lstStyle>
          <a:p>
            <a:pPr/>
            <a:r>
              <a:t>Title Text</a:t>
            </a:r>
          </a:p>
        </p:txBody>
      </p:sp>
      <p:sp>
        <p:nvSpPr>
          <p:cNvPr id="326" name="Body Level One…"/>
          <p:cNvSpPr txBox="1"/>
          <p:nvPr>
            <p:ph type="body" sz="quarter" idx="1"/>
          </p:nvPr>
        </p:nvSpPr>
        <p:spPr>
          <a:xfrm>
            <a:off x="593500" y="2803075"/>
            <a:ext cx="3229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pPr/>
            <a:r>
              <a:t>Body Level One</a:t>
            </a:r>
          </a:p>
          <a:p>
            <a:pPr lvl="1"/>
            <a:r>
              <a:t>Body Level Two</a:t>
            </a:r>
          </a:p>
          <a:p>
            <a:pPr lvl="2"/>
            <a:r>
              <a:t>Body Level Three</a:t>
            </a:r>
          </a:p>
          <a:p>
            <a:pPr lvl="3"/>
            <a:r>
              <a:t>Body Level Four</a:t>
            </a:r>
          </a:p>
          <a:p>
            <a:pPr lvl="4"/>
            <a:r>
              <a:t>Body Level Five</a:t>
            </a:r>
          </a:p>
        </p:txBody>
      </p:sp>
      <p:sp>
        <p:nvSpPr>
          <p:cNvPr id="327" name="Google Shape;44;p17"/>
          <p:cNvSpPr txBox="1"/>
          <p:nvPr>
            <p:ph type="body" sz="half" idx="21"/>
          </p:nvPr>
        </p:nvSpPr>
        <p:spPr>
          <a:xfrm>
            <a:off x="4939500" y="724074"/>
            <a:ext cx="3837000" cy="3695102"/>
          </a:xfrm>
          <a:prstGeom prst="rect">
            <a:avLst/>
          </a:prstGeom>
        </p:spPr>
        <p:txBody>
          <a:bodyPr anchor="ctr"/>
          <a:lstStyle/>
          <a:p>
            <a:pPr/>
          </a:p>
        </p:txBody>
      </p:sp>
      <p:sp>
        <p:nvSpPr>
          <p:cNvPr id="3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title and description 1">
    <p:spTree>
      <p:nvGrpSpPr>
        <p:cNvPr id="1" name=""/>
        <p:cNvGrpSpPr/>
        <p:nvPr/>
      </p:nvGrpSpPr>
      <p:grpSpPr>
        <a:xfrm>
          <a:off x="0" y="0"/>
          <a:ext cx="0" cy="0"/>
          <a:chOff x="0" y="0"/>
          <a:chExt cx="0" cy="0"/>
        </a:xfrm>
      </p:grpSpPr>
      <p:sp>
        <p:nvSpPr>
          <p:cNvPr id="335" name="Google Shape;47;p18"/>
          <p:cNvSpPr/>
          <p:nvPr/>
        </p:nvSpPr>
        <p:spPr>
          <a:xfrm flipH="1">
            <a:off x="0" y="-125"/>
            <a:ext cx="4572000" cy="5143501"/>
          </a:xfrm>
          <a:prstGeom prst="rect">
            <a:avLst/>
          </a:prstGeom>
          <a:solidFill>
            <a:srgbClr val="F7F5F2"/>
          </a:solidFill>
          <a:ln w="12700">
            <a:miter lim="400000"/>
          </a:ln>
        </p:spPr>
        <p:txBody>
          <a:bodyPr lIns="45719" rIns="45719" anchor="ctr"/>
          <a:lstStyle/>
          <a:p>
            <a:pPr/>
          </a:p>
        </p:txBody>
      </p:sp>
      <p:sp>
        <p:nvSpPr>
          <p:cNvPr id="336" name="Title Text"/>
          <p:cNvSpPr txBox="1"/>
          <p:nvPr>
            <p:ph type="title"/>
          </p:nvPr>
        </p:nvSpPr>
        <p:spPr>
          <a:xfrm>
            <a:off x="5321425" y="573374"/>
            <a:ext cx="3239101" cy="1096502"/>
          </a:xfrm>
          <a:prstGeom prst="rect">
            <a:avLst/>
          </a:prstGeom>
        </p:spPr>
        <p:txBody>
          <a:bodyPr anchor="b"/>
          <a:lstStyle>
            <a:lvl1pPr>
              <a:defRPr sz="3000"/>
            </a:lvl1pPr>
          </a:lstStyle>
          <a:p>
            <a:pPr/>
            <a:r>
              <a:t>Title Text</a:t>
            </a:r>
          </a:p>
        </p:txBody>
      </p:sp>
      <p:sp>
        <p:nvSpPr>
          <p:cNvPr id="337" name="Body Level One…"/>
          <p:cNvSpPr txBox="1"/>
          <p:nvPr>
            <p:ph type="body" sz="quarter" idx="1"/>
          </p:nvPr>
        </p:nvSpPr>
        <p:spPr>
          <a:xfrm>
            <a:off x="5321425" y="1862250"/>
            <a:ext cx="3239101" cy="26790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title and description 1 1">
    <p:spTree>
      <p:nvGrpSpPr>
        <p:cNvPr id="1" name=""/>
        <p:cNvGrpSpPr/>
        <p:nvPr/>
      </p:nvGrpSpPr>
      <p:grpSpPr>
        <a:xfrm>
          <a:off x="0" y="0"/>
          <a:ext cx="0" cy="0"/>
          <a:chOff x="0" y="0"/>
          <a:chExt cx="0" cy="0"/>
        </a:xfrm>
      </p:grpSpPr>
      <p:sp>
        <p:nvSpPr>
          <p:cNvPr id="345" name="Google Shape;52;p19"/>
          <p:cNvSpPr/>
          <p:nvPr/>
        </p:nvSpPr>
        <p:spPr>
          <a:xfrm flipH="1">
            <a:off x="225" y="-125"/>
            <a:ext cx="3171301" cy="5143501"/>
          </a:xfrm>
          <a:prstGeom prst="rect">
            <a:avLst/>
          </a:prstGeom>
          <a:solidFill>
            <a:srgbClr val="4EB85C"/>
          </a:solidFill>
          <a:ln w="12700">
            <a:miter lim="400000"/>
          </a:ln>
        </p:spPr>
        <p:txBody>
          <a:bodyPr lIns="45719" rIns="45719" anchor="ctr"/>
          <a:lstStyle/>
          <a:p>
            <a:pPr/>
          </a:p>
        </p:txBody>
      </p:sp>
      <p:sp>
        <p:nvSpPr>
          <p:cNvPr id="346" name="Title Text"/>
          <p:cNvSpPr txBox="1"/>
          <p:nvPr>
            <p:ph type="title"/>
          </p:nvPr>
        </p:nvSpPr>
        <p:spPr>
          <a:xfrm>
            <a:off x="5321425" y="573374"/>
            <a:ext cx="3239101" cy="1096502"/>
          </a:xfrm>
          <a:prstGeom prst="rect">
            <a:avLst/>
          </a:prstGeom>
        </p:spPr>
        <p:txBody>
          <a:bodyPr anchor="b"/>
          <a:lstStyle>
            <a:lvl1pPr>
              <a:defRPr sz="3000"/>
            </a:lvl1pPr>
          </a:lstStyle>
          <a:p>
            <a:pPr/>
            <a:r>
              <a:t>Title Text</a:t>
            </a:r>
          </a:p>
        </p:txBody>
      </p:sp>
      <p:sp>
        <p:nvSpPr>
          <p:cNvPr id="347" name="Body Level One…"/>
          <p:cNvSpPr txBox="1"/>
          <p:nvPr>
            <p:ph type="body" sz="quarter" idx="1"/>
          </p:nvPr>
        </p:nvSpPr>
        <p:spPr>
          <a:xfrm>
            <a:off x="5321425" y="1862250"/>
            <a:ext cx="3239101" cy="26790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
    <p:spTree>
      <p:nvGrpSpPr>
        <p:cNvPr id="1" name=""/>
        <p:cNvGrpSpPr/>
        <p:nvPr/>
      </p:nvGrpSpPr>
      <p:grpSpPr>
        <a:xfrm>
          <a:off x="0" y="0"/>
          <a:ext cx="0" cy="0"/>
          <a:chOff x="0" y="0"/>
          <a:chExt cx="0" cy="0"/>
        </a:xfrm>
      </p:grpSpPr>
      <p:sp>
        <p:nvSpPr>
          <p:cNvPr id="355" name="Body Level One…"/>
          <p:cNvSpPr txBox="1"/>
          <p:nvPr>
            <p:ph type="body" sz="quarter" idx="1"/>
          </p:nvPr>
        </p:nvSpPr>
        <p:spPr>
          <a:xfrm>
            <a:off x="573224" y="3979100"/>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pPr/>
            <a:r>
              <a:t>Body Level One</a:t>
            </a:r>
          </a:p>
          <a:p>
            <a:pPr lvl="1"/>
            <a:r>
              <a:t>Body Level Two</a:t>
            </a:r>
          </a:p>
          <a:p>
            <a:pPr lvl="2"/>
            <a:r>
              <a:t>Body Level Three</a:t>
            </a:r>
          </a:p>
          <a:p>
            <a:pPr lvl="3"/>
            <a:r>
              <a:t>Body Level Four</a:t>
            </a:r>
          </a:p>
          <a:p>
            <a:pPr lvl="4"/>
            <a:r>
              <a:t>Body Level Five</a:t>
            </a:r>
          </a:p>
        </p:txBody>
      </p:sp>
      <p:sp>
        <p:nvSpPr>
          <p:cNvPr id="3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pic>
        <p:nvPicPr>
          <p:cNvPr id="38" name="Google Shape;29;p21" descr="Google Shape;29;p21"/>
          <p:cNvPicPr>
            <a:picLocks noChangeAspect="1"/>
          </p:cNvPicPr>
          <p:nvPr/>
        </p:nvPicPr>
        <p:blipFill>
          <a:blip r:embed="rId2">
            <a:extLst/>
          </a:blip>
          <a:srcRect l="8061" t="0" r="7699" b="426"/>
          <a:stretch>
            <a:fillRect/>
          </a:stretch>
        </p:blipFill>
        <p:spPr>
          <a:xfrm>
            <a:off x="0" y="-1"/>
            <a:ext cx="9144000" cy="5143502"/>
          </a:xfrm>
          <a:prstGeom prst="rect">
            <a:avLst/>
          </a:prstGeom>
          <a:ln w="12700">
            <a:miter lim="400000"/>
          </a:ln>
        </p:spPr>
      </p:pic>
      <p:sp>
        <p:nvSpPr>
          <p:cNvPr id="39" name="Title Text"/>
          <p:cNvSpPr txBox="1"/>
          <p:nvPr>
            <p:ph type="title"/>
          </p:nvPr>
        </p:nvSpPr>
        <p:spPr>
          <a:xfrm>
            <a:off x="573374" y="2150849"/>
            <a:ext cx="7987202" cy="841801"/>
          </a:xfrm>
          <a:prstGeom prst="rect">
            <a:avLst/>
          </a:prstGeom>
        </p:spPr>
        <p:txBody>
          <a:bodyPr anchor="ctr"/>
          <a:lstStyle>
            <a:lvl1pPr algn="ctr">
              <a:defRPr sz="3600">
                <a:solidFill>
                  <a:srgbClr val="FFFFFF"/>
                </a:solidFill>
              </a:defRPr>
            </a:lvl1pPr>
          </a:lstStyle>
          <a:p>
            <a:pPr/>
            <a:r>
              <a:t>Title Text</a:t>
            </a:r>
          </a:p>
        </p:txBody>
      </p:sp>
      <p:sp>
        <p:nvSpPr>
          <p:cNvPr id="40"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number">
    <p:spTree>
      <p:nvGrpSpPr>
        <p:cNvPr id="1" name=""/>
        <p:cNvGrpSpPr/>
        <p:nvPr/>
      </p:nvGrpSpPr>
      <p:grpSpPr>
        <a:xfrm>
          <a:off x="0" y="0"/>
          <a:ext cx="0" cy="0"/>
          <a:chOff x="0" y="0"/>
          <a:chExt cx="0" cy="0"/>
        </a:xfrm>
      </p:grpSpPr>
      <p:sp>
        <p:nvSpPr>
          <p:cNvPr id="363" name="xx%"/>
          <p:cNvSpPr txBox="1"/>
          <p:nvPr>
            <p:ph type="title" hasCustomPrompt="1"/>
          </p:nvPr>
        </p:nvSpPr>
        <p:spPr>
          <a:xfrm>
            <a:off x="311699" y="1106125"/>
            <a:ext cx="8520602" cy="1963500"/>
          </a:xfrm>
          <a:prstGeom prst="rect">
            <a:avLst/>
          </a:prstGeom>
        </p:spPr>
        <p:txBody>
          <a:bodyPr anchor="b"/>
          <a:lstStyle>
            <a:lvl1pPr algn="ctr">
              <a:defRPr sz="12000"/>
            </a:lvl1pPr>
          </a:lstStyle>
          <a:p>
            <a:pPr/>
            <a:r>
              <a:t>xx%</a:t>
            </a:r>
          </a:p>
        </p:txBody>
      </p:sp>
      <p:sp>
        <p:nvSpPr>
          <p:cNvPr id="364" name="Body Level One…"/>
          <p:cNvSpPr txBox="1"/>
          <p:nvPr>
            <p:ph type="body" sz="half" idx="1"/>
          </p:nvPr>
        </p:nvSpPr>
        <p:spPr>
          <a:xfrm>
            <a:off x="311699" y="3152225"/>
            <a:ext cx="8520602" cy="1300800"/>
          </a:xfrm>
          <a:prstGeom prst="rect">
            <a:avLst/>
          </a:prstGeom>
        </p:spPr>
        <p:txBody>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3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3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_1">
    <p:spTree>
      <p:nvGrpSpPr>
        <p:cNvPr id="1" name=""/>
        <p:cNvGrpSpPr/>
        <p:nvPr/>
      </p:nvGrpSpPr>
      <p:grpSpPr>
        <a:xfrm>
          <a:off x="0" y="0"/>
          <a:ext cx="0" cy="0"/>
          <a:chOff x="0" y="0"/>
          <a:chExt cx="0" cy="0"/>
        </a:xfrm>
      </p:grpSpPr>
      <p:pic>
        <p:nvPicPr>
          <p:cNvPr id="47" name="Google Shape;33;p22" descr="Google Shape;33;p22"/>
          <p:cNvPicPr>
            <a:picLocks noChangeAspect="1"/>
          </p:cNvPicPr>
          <p:nvPr/>
        </p:nvPicPr>
        <p:blipFill>
          <a:blip r:embed="rId2">
            <a:extLst/>
          </a:blip>
          <a:srcRect l="11157" t="8573" r="10867" b="9304"/>
          <a:stretch>
            <a:fillRect/>
          </a:stretch>
        </p:blipFill>
        <p:spPr>
          <a:xfrm>
            <a:off x="573375" y="563324"/>
            <a:ext cx="7987177" cy="4003654"/>
          </a:xfrm>
          <a:prstGeom prst="rect">
            <a:avLst/>
          </a:prstGeom>
          <a:ln w="12700">
            <a:miter lim="400000"/>
          </a:ln>
        </p:spPr>
      </p:pic>
      <p:sp>
        <p:nvSpPr>
          <p:cNvPr id="48" name="Title Text"/>
          <p:cNvSpPr txBox="1"/>
          <p:nvPr>
            <p:ph type="title"/>
          </p:nvPr>
        </p:nvSpPr>
        <p:spPr>
          <a:xfrm>
            <a:off x="492900" y="2314369"/>
            <a:ext cx="8188501" cy="555000"/>
          </a:xfrm>
          <a:prstGeom prst="rect">
            <a:avLst/>
          </a:prstGeom>
        </p:spPr>
        <p:txBody>
          <a:bodyPr anchor="ctr"/>
          <a:lstStyle>
            <a:lvl1pPr algn="ctr">
              <a:defRPr sz="3200">
                <a:solidFill>
                  <a:srgbClr val="FFFFFF"/>
                </a:solidFill>
              </a:defRPr>
            </a:lvl1pPr>
          </a:lstStyle>
          <a:p>
            <a:pPr/>
            <a:r>
              <a:t>Title Text</a:t>
            </a:r>
          </a:p>
        </p:txBody>
      </p:sp>
      <p:sp>
        <p:nvSpPr>
          <p:cNvPr id="49"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sz="half" idx="1"/>
          </p:nvPr>
        </p:nvSpPr>
        <p:spPr>
          <a:xfrm>
            <a:off x="613624" y="1152475"/>
            <a:ext cx="36315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Body Level One</a:t>
            </a:r>
          </a:p>
          <a:p>
            <a:pPr lvl="1"/>
            <a:r>
              <a:t>Body Level Two</a:t>
            </a:r>
          </a:p>
          <a:p>
            <a:pPr lvl="2"/>
            <a:r>
              <a:t>Body Level Three</a:t>
            </a:r>
          </a:p>
          <a:p>
            <a:pPr lvl="3"/>
            <a:r>
              <a:t>Body Level Four</a:t>
            </a:r>
          </a:p>
          <a:p>
            <a:pPr lvl="4"/>
            <a:r>
              <a:t>Body Level Five</a:t>
            </a:r>
          </a:p>
        </p:txBody>
      </p:sp>
      <p:sp>
        <p:nvSpPr>
          <p:cNvPr id="58" name="Google Shape;39;p23"/>
          <p:cNvSpPr txBox="1"/>
          <p:nvPr>
            <p:ph type="body" sz="half" idx="21"/>
          </p:nvPr>
        </p:nvSpPr>
        <p:spPr>
          <a:xfrm>
            <a:off x="4939350" y="1152475"/>
            <a:ext cx="3631501" cy="3416400"/>
          </a:xfrm>
          <a:prstGeom prst="rect">
            <a:avLst/>
          </a:prstGeom>
        </p:spPr>
        <p:txBody>
          <a:bodyPr/>
          <a:lstStyle/>
          <a:p>
            <a:pPr indent="-317500">
              <a:buSzPts val="1400"/>
              <a:defRPr sz="1400"/>
            </a:pP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66" name="Title Text"/>
          <p:cNvSpPr txBox="1"/>
          <p:nvPr>
            <p:ph type="title"/>
          </p:nvPr>
        </p:nvSpPr>
        <p:spPr>
          <a:prstGeom prst="rect">
            <a:avLst/>
          </a:prstGeom>
        </p:spPr>
        <p:txBody>
          <a:bodyPr/>
          <a:lstStyle/>
          <a:p>
            <a:pPr/>
            <a:r>
              <a:t>Title Text</a:t>
            </a: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74" name="Title Text"/>
          <p:cNvSpPr txBox="1"/>
          <p:nvPr>
            <p:ph type="title"/>
          </p:nvPr>
        </p:nvSpPr>
        <p:spPr>
          <a:xfrm>
            <a:off x="583300" y="555600"/>
            <a:ext cx="7977300" cy="755700"/>
          </a:xfrm>
          <a:prstGeom prst="rect">
            <a:avLst/>
          </a:prstGeom>
        </p:spPr>
        <p:txBody>
          <a:bodyPr anchor="b"/>
          <a:lstStyle>
            <a:lvl1pPr>
              <a:defRPr sz="2400"/>
            </a:lvl1pPr>
          </a:lstStyle>
          <a:p>
            <a:pPr/>
            <a:r>
              <a:t>Title Text</a:t>
            </a:r>
          </a:p>
        </p:txBody>
      </p:sp>
      <p:sp>
        <p:nvSpPr>
          <p:cNvPr id="75" name="Body Level One…"/>
          <p:cNvSpPr txBox="1"/>
          <p:nvPr>
            <p:ph type="body" sz="half" idx="1"/>
          </p:nvPr>
        </p:nvSpPr>
        <p:spPr>
          <a:xfrm>
            <a:off x="583300" y="1389599"/>
            <a:ext cx="3933300"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83" name="Title Text"/>
          <p:cNvSpPr txBox="1"/>
          <p:nvPr>
            <p:ph type="title"/>
          </p:nvPr>
        </p:nvSpPr>
        <p:spPr>
          <a:xfrm>
            <a:off x="490250" y="450149"/>
            <a:ext cx="6367801" cy="4090801"/>
          </a:xfrm>
          <a:prstGeom prst="rect">
            <a:avLst/>
          </a:prstGeom>
        </p:spPr>
        <p:txBody>
          <a:bodyPr anchor="ctr"/>
          <a:lstStyle>
            <a:lvl1pPr>
              <a:defRPr sz="4800"/>
            </a:lvl1pPr>
          </a:lstStyle>
          <a:p>
            <a:pPr/>
            <a:r>
              <a:t>Title Text</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 Id="rId29" Type="http://schemas.openxmlformats.org/officeDocument/2006/relationships/slideLayout" Target="../slideLayouts/slideLayout27.xml"/><Relationship Id="rId30" Type="http://schemas.openxmlformats.org/officeDocument/2006/relationships/slideLayout" Target="../slideLayouts/slideLayout28.xml"/><Relationship Id="rId31" Type="http://schemas.openxmlformats.org/officeDocument/2006/relationships/slideLayout" Target="../slideLayouts/slideLayout29.xml"/><Relationship Id="rId32" Type="http://schemas.openxmlformats.org/officeDocument/2006/relationships/slideLayout" Target="../slideLayouts/slideLayout30.xml"/><Relationship Id="rId33" Type="http://schemas.openxmlformats.org/officeDocument/2006/relationships/slideLayout" Target="../slideLayouts/slideLayout31.xml"/><Relationship Id="rId34" Type="http://schemas.openxmlformats.org/officeDocument/2006/relationships/slideLayout" Target="../slideLayouts/slideLayout32.xml"/><Relationship Id="rId35" Type="http://schemas.openxmlformats.org/officeDocument/2006/relationships/slideLayout" Target="../slideLayouts/slideLayout33.xml"/><Relationship Id="rId36" Type="http://schemas.openxmlformats.org/officeDocument/2006/relationships/slideLayout" Target="../slideLayouts/slideLayout34.xml"/><Relationship Id="rId37" Type="http://schemas.openxmlformats.org/officeDocument/2006/relationships/slideLayout" Target="../slideLayouts/slideLayout35.xml"/><Relationship Id="rId38" Type="http://schemas.openxmlformats.org/officeDocument/2006/relationships/slideLayout" Target="../slideLayouts/slideLayout36.xml"/><Relationship Id="rId39" Type="http://schemas.openxmlformats.org/officeDocument/2006/relationships/slideLayout" Target="../slideLayouts/slideLayout37.xml"/><Relationship Id="rId40" Type="http://schemas.openxmlformats.org/officeDocument/2006/relationships/slideLayout" Target="../slideLayouts/slideLayout38.xml"/><Relationship Id="rId41" Type="http://schemas.openxmlformats.org/officeDocument/2006/relationships/slideLayout" Target="../slideLayouts/slideLayout39.xml"/><Relationship Id="rId42" Type="http://schemas.openxmlformats.org/officeDocument/2006/relationships/slideLayout" Target="../slideLayouts/slideLayout40.xml"/><Relationship Id="rId43"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573374" y="563325"/>
            <a:ext cx="7997402" cy="5535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Title Text</a:t>
            </a:r>
          </a:p>
        </p:txBody>
      </p:sp>
      <p:sp>
        <p:nvSpPr>
          <p:cNvPr id="3" name="Body Level One…"/>
          <p:cNvSpPr txBox="1"/>
          <p:nvPr>
            <p:ph type="body" idx="1"/>
          </p:nvPr>
        </p:nvSpPr>
        <p:spPr>
          <a:xfrm>
            <a:off x="573374" y="1257424"/>
            <a:ext cx="7997402" cy="33114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684345" y="4700819"/>
            <a:ext cx="336813" cy="318396"/>
          </a:xfrm>
          <a:prstGeom prst="rect">
            <a:avLst/>
          </a:prstGeom>
          <a:ln w="12700">
            <a:miter lim="400000"/>
          </a:ln>
        </p:spPr>
        <p:txBody>
          <a:bodyPr wrap="none" lIns="91424" tIns="91424" rIns="91424" bIns="91424" anchor="ctr">
            <a:spAutoFit/>
          </a:bodyPr>
          <a:lstStyle>
            <a:lvl1pPr algn="r">
              <a:defRPr sz="1000">
                <a:solidFill>
                  <a:schemeClr val="accent2">
                    <a:lumOff val="21764"/>
                  </a:scheme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Open Sans"/>
          <a:ea typeface="Open Sans"/>
          <a:cs typeface="Open Sans"/>
          <a:sym typeface="Open Sans"/>
        </a:defRPr>
      </a:lvl1pPr>
      <a:lvl2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Open Sans"/>
          <a:ea typeface="Open Sans"/>
          <a:cs typeface="Open Sans"/>
          <a:sym typeface="Open Sans"/>
        </a:defRPr>
      </a:lvl2pPr>
      <a:lvl3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Open Sans"/>
          <a:ea typeface="Open Sans"/>
          <a:cs typeface="Open Sans"/>
          <a:sym typeface="Open Sans"/>
        </a:defRPr>
      </a:lvl3pPr>
      <a:lvl4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Open Sans"/>
          <a:ea typeface="Open Sans"/>
          <a:cs typeface="Open Sans"/>
          <a:sym typeface="Open Sans"/>
        </a:defRPr>
      </a:lvl4pPr>
      <a:lvl5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Open Sans"/>
          <a:ea typeface="Open Sans"/>
          <a:cs typeface="Open Sans"/>
          <a:sym typeface="Open Sans"/>
        </a:defRPr>
      </a:lvl5pPr>
      <a:lvl6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Open Sans"/>
          <a:ea typeface="Open Sans"/>
          <a:cs typeface="Open Sans"/>
          <a:sym typeface="Open Sans"/>
        </a:defRPr>
      </a:lvl6pPr>
      <a:lvl7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Open Sans"/>
          <a:ea typeface="Open Sans"/>
          <a:cs typeface="Open Sans"/>
          <a:sym typeface="Open Sans"/>
        </a:defRPr>
      </a:lvl7pPr>
      <a:lvl8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Open Sans"/>
          <a:ea typeface="Open Sans"/>
          <a:cs typeface="Open Sans"/>
          <a:sym typeface="Open Sans"/>
        </a:defRPr>
      </a:lvl8pPr>
      <a:lvl9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Open Sans"/>
          <a:ea typeface="Open Sans"/>
          <a:cs typeface="Open Sans"/>
          <a:sym typeface="Open Sans"/>
        </a:defRPr>
      </a:lvl9pPr>
    </p:titleStyle>
    <p:bodyStyle>
      <a:lvl1pPr marL="457200" marR="0" indent="-342900" algn="l" defTabSz="914400" rtl="0" latinLnBrk="0">
        <a:lnSpc>
          <a:spcPct val="115000"/>
        </a:lnSpc>
        <a:spcBef>
          <a:spcPts val="0"/>
        </a:spcBef>
        <a:spcAft>
          <a:spcPts val="0"/>
        </a:spcAft>
        <a:buClr>
          <a:schemeClr val="accent2">
            <a:lumOff val="21764"/>
          </a:schemeClr>
        </a:buClr>
        <a:buSzPts val="1800"/>
        <a:buFont typeface="Helvetica"/>
        <a:buChar char="●"/>
        <a:tabLst/>
        <a:defRPr b="0" baseline="0" cap="none" i="0" spc="0" strike="noStrike" sz="1800" u="none">
          <a:solidFill>
            <a:schemeClr val="accent2">
              <a:lumOff val="21764"/>
            </a:schemeClr>
          </a:solidFill>
          <a:uFillTx/>
          <a:latin typeface="Open Sans"/>
          <a:ea typeface="Open Sans"/>
          <a:cs typeface="Open Sans"/>
          <a:sym typeface="Open Sans"/>
        </a:defRPr>
      </a:lvl1pPr>
      <a:lvl2pPr marL="1005114" marR="0" indent="-408214" algn="l" defTabSz="914400" rtl="0" latinLnBrk="0">
        <a:lnSpc>
          <a:spcPct val="115000"/>
        </a:lnSpc>
        <a:spcBef>
          <a:spcPts val="0"/>
        </a:spcBef>
        <a:spcAft>
          <a:spcPts val="0"/>
        </a:spcAft>
        <a:buClr>
          <a:schemeClr val="accent2">
            <a:lumOff val="21764"/>
          </a:schemeClr>
        </a:buClr>
        <a:buSzPts val="1800"/>
        <a:buFont typeface="Helvetica"/>
        <a:buChar char="○"/>
        <a:tabLst/>
        <a:defRPr b="0" baseline="0" cap="none" i="0" spc="0" strike="noStrike" sz="1800" u="none">
          <a:solidFill>
            <a:schemeClr val="accent2">
              <a:lumOff val="21764"/>
            </a:schemeClr>
          </a:solidFill>
          <a:uFillTx/>
          <a:latin typeface="Open Sans"/>
          <a:ea typeface="Open Sans"/>
          <a:cs typeface="Open Sans"/>
          <a:sym typeface="Open Sans"/>
        </a:defRPr>
      </a:lvl2pPr>
      <a:lvl3pPr marL="1462314" marR="0" indent="-408214" algn="l" defTabSz="914400" rtl="0" latinLnBrk="0">
        <a:lnSpc>
          <a:spcPct val="115000"/>
        </a:lnSpc>
        <a:spcBef>
          <a:spcPts val="0"/>
        </a:spcBef>
        <a:spcAft>
          <a:spcPts val="0"/>
        </a:spcAft>
        <a:buClr>
          <a:schemeClr val="accent2">
            <a:lumOff val="21764"/>
          </a:schemeClr>
        </a:buClr>
        <a:buSzPts val="1800"/>
        <a:buFont typeface="Helvetica"/>
        <a:buChar char="■"/>
        <a:tabLst/>
        <a:defRPr b="0" baseline="0" cap="none" i="0" spc="0" strike="noStrike" sz="1800" u="none">
          <a:solidFill>
            <a:schemeClr val="accent2">
              <a:lumOff val="21764"/>
            </a:schemeClr>
          </a:solidFill>
          <a:uFillTx/>
          <a:latin typeface="Open Sans"/>
          <a:ea typeface="Open Sans"/>
          <a:cs typeface="Open Sans"/>
          <a:sym typeface="Open Sans"/>
        </a:defRPr>
      </a:lvl3pPr>
      <a:lvl4pPr marL="1919514" marR="0" indent="-408214" algn="l" defTabSz="914400" rtl="0" latinLnBrk="0">
        <a:lnSpc>
          <a:spcPct val="115000"/>
        </a:lnSpc>
        <a:spcBef>
          <a:spcPts val="0"/>
        </a:spcBef>
        <a:spcAft>
          <a:spcPts val="0"/>
        </a:spcAft>
        <a:buClr>
          <a:schemeClr val="accent2">
            <a:lumOff val="21764"/>
          </a:schemeClr>
        </a:buClr>
        <a:buSzPts val="1800"/>
        <a:buFont typeface="Helvetica"/>
        <a:buChar char="●"/>
        <a:tabLst/>
        <a:defRPr b="0" baseline="0" cap="none" i="0" spc="0" strike="noStrike" sz="1800" u="none">
          <a:solidFill>
            <a:schemeClr val="accent2">
              <a:lumOff val="21764"/>
            </a:schemeClr>
          </a:solidFill>
          <a:uFillTx/>
          <a:latin typeface="Open Sans"/>
          <a:ea typeface="Open Sans"/>
          <a:cs typeface="Open Sans"/>
          <a:sym typeface="Open Sans"/>
        </a:defRPr>
      </a:lvl4pPr>
      <a:lvl5pPr marL="2376714" marR="0" indent="-408214" algn="l" defTabSz="914400" rtl="0" latinLnBrk="0">
        <a:lnSpc>
          <a:spcPct val="115000"/>
        </a:lnSpc>
        <a:spcBef>
          <a:spcPts val="0"/>
        </a:spcBef>
        <a:spcAft>
          <a:spcPts val="0"/>
        </a:spcAft>
        <a:buClr>
          <a:schemeClr val="accent2">
            <a:lumOff val="21764"/>
          </a:schemeClr>
        </a:buClr>
        <a:buSzPts val="1800"/>
        <a:buFont typeface="Helvetica"/>
        <a:buChar char="○"/>
        <a:tabLst/>
        <a:defRPr b="0" baseline="0" cap="none" i="0" spc="0" strike="noStrike" sz="1800" u="none">
          <a:solidFill>
            <a:schemeClr val="accent2">
              <a:lumOff val="21764"/>
            </a:schemeClr>
          </a:solidFill>
          <a:uFillTx/>
          <a:latin typeface="Open Sans"/>
          <a:ea typeface="Open Sans"/>
          <a:cs typeface="Open Sans"/>
          <a:sym typeface="Open Sans"/>
        </a:defRPr>
      </a:lvl5pPr>
      <a:lvl6pPr marL="2833914" marR="0" indent="-408214" algn="l" defTabSz="914400" rtl="0" latinLnBrk="0">
        <a:lnSpc>
          <a:spcPct val="115000"/>
        </a:lnSpc>
        <a:spcBef>
          <a:spcPts val="0"/>
        </a:spcBef>
        <a:spcAft>
          <a:spcPts val="0"/>
        </a:spcAft>
        <a:buClr>
          <a:schemeClr val="accent2">
            <a:lumOff val="21764"/>
          </a:schemeClr>
        </a:buClr>
        <a:buSzPts val="1800"/>
        <a:buFont typeface="Helvetica"/>
        <a:buChar char="■"/>
        <a:tabLst/>
        <a:defRPr b="0" baseline="0" cap="none" i="0" spc="0" strike="noStrike" sz="1800" u="none">
          <a:solidFill>
            <a:schemeClr val="accent2">
              <a:lumOff val="21764"/>
            </a:schemeClr>
          </a:solidFill>
          <a:uFillTx/>
          <a:latin typeface="Open Sans"/>
          <a:ea typeface="Open Sans"/>
          <a:cs typeface="Open Sans"/>
          <a:sym typeface="Open Sans"/>
        </a:defRPr>
      </a:lvl6pPr>
      <a:lvl7pPr marL="3291114" marR="0" indent="-408214" algn="l" defTabSz="914400" rtl="0" latinLnBrk="0">
        <a:lnSpc>
          <a:spcPct val="115000"/>
        </a:lnSpc>
        <a:spcBef>
          <a:spcPts val="0"/>
        </a:spcBef>
        <a:spcAft>
          <a:spcPts val="0"/>
        </a:spcAft>
        <a:buClr>
          <a:schemeClr val="accent2">
            <a:lumOff val="21764"/>
          </a:schemeClr>
        </a:buClr>
        <a:buSzPts val="1800"/>
        <a:buFont typeface="Helvetica"/>
        <a:buChar char="●"/>
        <a:tabLst/>
        <a:defRPr b="0" baseline="0" cap="none" i="0" spc="0" strike="noStrike" sz="1800" u="none">
          <a:solidFill>
            <a:schemeClr val="accent2">
              <a:lumOff val="21764"/>
            </a:schemeClr>
          </a:solidFill>
          <a:uFillTx/>
          <a:latin typeface="Open Sans"/>
          <a:ea typeface="Open Sans"/>
          <a:cs typeface="Open Sans"/>
          <a:sym typeface="Open Sans"/>
        </a:defRPr>
      </a:lvl7pPr>
      <a:lvl8pPr marL="3748314" marR="0" indent="-408214" algn="l" defTabSz="914400" rtl="0" latinLnBrk="0">
        <a:lnSpc>
          <a:spcPct val="115000"/>
        </a:lnSpc>
        <a:spcBef>
          <a:spcPts val="0"/>
        </a:spcBef>
        <a:spcAft>
          <a:spcPts val="0"/>
        </a:spcAft>
        <a:buClr>
          <a:schemeClr val="accent2">
            <a:lumOff val="21764"/>
          </a:schemeClr>
        </a:buClr>
        <a:buSzPts val="1800"/>
        <a:buFont typeface="Helvetica"/>
        <a:buChar char="○"/>
        <a:tabLst/>
        <a:defRPr b="0" baseline="0" cap="none" i="0" spc="0" strike="noStrike" sz="1800" u="none">
          <a:solidFill>
            <a:schemeClr val="accent2">
              <a:lumOff val="21764"/>
            </a:schemeClr>
          </a:solidFill>
          <a:uFillTx/>
          <a:latin typeface="Open Sans"/>
          <a:ea typeface="Open Sans"/>
          <a:cs typeface="Open Sans"/>
          <a:sym typeface="Open Sans"/>
        </a:defRPr>
      </a:lvl8pPr>
      <a:lvl9pPr marL="4205514" marR="0" indent="-408214" algn="l" defTabSz="914400" rtl="0" latinLnBrk="0">
        <a:lnSpc>
          <a:spcPct val="115000"/>
        </a:lnSpc>
        <a:spcBef>
          <a:spcPts val="0"/>
        </a:spcBef>
        <a:spcAft>
          <a:spcPts val="0"/>
        </a:spcAft>
        <a:buClr>
          <a:schemeClr val="accent2">
            <a:lumOff val="21764"/>
          </a:schemeClr>
        </a:buClr>
        <a:buSzPts val="1800"/>
        <a:buFont typeface="Helvetica"/>
        <a:buChar char="■"/>
        <a:tabLst/>
        <a:defRPr b="0" baseline="0" cap="none" i="0" spc="0" strike="noStrike" sz="1800" u="none">
          <a:solidFill>
            <a:schemeClr val="accent2">
              <a:lumOff val="21764"/>
            </a:schemeClr>
          </a:solidFill>
          <a:uFillTx/>
          <a:latin typeface="Open Sans"/>
          <a:ea typeface="Open Sans"/>
          <a:cs typeface="Open Sans"/>
          <a:sym typeface="Open San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Jeremy@greenspacehealth.com"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png"/><Relationship Id="rId3" Type="http://schemas.openxmlformats.org/officeDocument/2006/relationships/hyperlink" Target="https://ajp.psychiatryonline.org/doi/pdf/10.1176/appi.ajp.2015.14050652"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hyperlink" Target="https://aims.uw.edu/resource-library/measurement-based-treatment-target"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7F5F2"/>
        </a:solidFill>
      </p:bgPr>
    </p:bg>
    <p:spTree>
      <p:nvGrpSpPr>
        <p:cNvPr id="1" name=""/>
        <p:cNvGrpSpPr/>
        <p:nvPr/>
      </p:nvGrpSpPr>
      <p:grpSpPr>
        <a:xfrm>
          <a:off x="0" y="0"/>
          <a:ext cx="0" cy="0"/>
          <a:chOff x="0" y="0"/>
          <a:chExt cx="0" cy="0"/>
        </a:xfrm>
      </p:grpSpPr>
      <p:sp>
        <p:nvSpPr>
          <p:cNvPr id="381" name="Google Shape;75;p1"/>
          <p:cNvSpPr/>
          <p:nvPr/>
        </p:nvSpPr>
        <p:spPr>
          <a:xfrm>
            <a:off x="1532975" y="275"/>
            <a:ext cx="7611000" cy="5143501"/>
          </a:xfrm>
          <a:prstGeom prst="rect">
            <a:avLst/>
          </a:prstGeom>
          <a:solidFill>
            <a:srgbClr val="EEEAE1"/>
          </a:solidFill>
          <a:ln w="12700">
            <a:miter lim="400000"/>
          </a:ln>
        </p:spPr>
        <p:txBody>
          <a:bodyPr lIns="45719" rIns="45719" anchor="ctr"/>
          <a:lstStyle/>
          <a:p>
            <a:pPr/>
          </a:p>
        </p:txBody>
      </p:sp>
      <p:pic>
        <p:nvPicPr>
          <p:cNvPr id="382" name="Google Shape;76;p1" descr="Google Shape;76;p1"/>
          <p:cNvPicPr>
            <a:picLocks noChangeAspect="1"/>
          </p:cNvPicPr>
          <p:nvPr/>
        </p:nvPicPr>
        <p:blipFill>
          <a:blip r:embed="rId3">
            <a:alphaModFix amt="7000"/>
            <a:extLst/>
          </a:blip>
          <a:srcRect l="0" t="8116" r="28489" b="1887"/>
          <a:stretch>
            <a:fillRect/>
          </a:stretch>
        </p:blipFill>
        <p:spPr>
          <a:xfrm>
            <a:off x="1530010" y="-1"/>
            <a:ext cx="6130552" cy="5143501"/>
          </a:xfrm>
          <a:prstGeom prst="rect">
            <a:avLst/>
          </a:prstGeom>
          <a:ln w="12700">
            <a:miter lim="400000"/>
          </a:ln>
        </p:spPr>
      </p:pic>
      <p:sp>
        <p:nvSpPr>
          <p:cNvPr id="383" name="Google Shape;77;p1"/>
          <p:cNvSpPr/>
          <p:nvPr/>
        </p:nvSpPr>
        <p:spPr>
          <a:xfrm>
            <a:off x="0" y="2571750"/>
            <a:ext cx="9144000" cy="2572200"/>
          </a:xfrm>
          <a:prstGeom prst="rect">
            <a:avLst/>
          </a:prstGeom>
          <a:solidFill>
            <a:srgbClr val="FFFFFF"/>
          </a:solidFill>
          <a:ln w="12700">
            <a:miter lim="400000"/>
          </a:ln>
          <a:effectLst>
            <a:outerShdw sx="100000" sy="100000" kx="0" ky="0" algn="b" rotWithShape="0" blurRad="482600" dist="209550" dir="2880000">
              <a:srgbClr val="000000">
                <a:alpha val="6666"/>
              </a:srgbClr>
            </a:outerShdw>
          </a:effectLst>
        </p:spPr>
        <p:txBody>
          <a:bodyPr lIns="45719" rIns="45719" anchor="ctr"/>
          <a:lstStyle/>
          <a:p>
            <a:pPr/>
          </a:p>
        </p:txBody>
      </p:sp>
      <p:pic>
        <p:nvPicPr>
          <p:cNvPr id="384" name="Google Shape;78;p1" descr="Google Shape;78;p1"/>
          <p:cNvPicPr>
            <a:picLocks noChangeAspect="1"/>
          </p:cNvPicPr>
          <p:nvPr/>
        </p:nvPicPr>
        <p:blipFill>
          <a:blip r:embed="rId4">
            <a:extLst/>
          </a:blip>
          <a:srcRect l="16471" t="28058" r="29199" b="3704"/>
          <a:stretch>
            <a:fillRect/>
          </a:stretch>
        </p:blipFill>
        <p:spPr>
          <a:xfrm>
            <a:off x="515349" y="549524"/>
            <a:ext cx="8628625" cy="3622902"/>
          </a:xfrm>
          <a:prstGeom prst="rect">
            <a:avLst/>
          </a:prstGeom>
          <a:ln w="12700">
            <a:miter lim="400000"/>
          </a:ln>
        </p:spPr>
      </p:pic>
      <p:sp>
        <p:nvSpPr>
          <p:cNvPr id="385" name="Google Shape;79;p1"/>
          <p:cNvSpPr/>
          <p:nvPr/>
        </p:nvSpPr>
        <p:spPr>
          <a:xfrm>
            <a:off x="2552701" y="2939143"/>
            <a:ext cx="557401" cy="1"/>
          </a:xfrm>
          <a:prstGeom prst="line">
            <a:avLst/>
          </a:prstGeom>
          <a:ln w="28575">
            <a:solidFill>
              <a:srgbClr val="FFFFFF"/>
            </a:solidFill>
          </a:ln>
        </p:spPr>
        <p:txBody>
          <a:bodyPr lIns="45719" rIns="45719"/>
          <a:lstStyle/>
          <a:p>
            <a:pPr/>
          </a:p>
        </p:txBody>
      </p:sp>
      <p:sp>
        <p:nvSpPr>
          <p:cNvPr id="386" name="Google Shape;80;p1"/>
          <p:cNvSpPr txBox="1"/>
          <p:nvPr>
            <p:ph type="title"/>
          </p:nvPr>
        </p:nvSpPr>
        <p:spPr>
          <a:xfrm>
            <a:off x="950124" y="1724218"/>
            <a:ext cx="3953402" cy="1046101"/>
          </a:xfrm>
          <a:prstGeom prst="rect">
            <a:avLst/>
          </a:prstGeom>
        </p:spPr>
        <p:txBody>
          <a:bodyPr anchor="b"/>
          <a:lstStyle>
            <a:lvl1pPr algn="ctr">
              <a:defRPr b="1" sz="1800">
                <a:solidFill>
                  <a:srgbClr val="FFFFFF"/>
                </a:solidFill>
              </a:defRPr>
            </a:lvl1pPr>
          </a:lstStyle>
          <a:p>
            <a:pPr/>
            <a:r>
              <a:t>Understanding Measurement Based Care and Key Strategies for Seamless Implementation</a:t>
            </a:r>
          </a:p>
        </p:txBody>
      </p:sp>
      <p:pic>
        <p:nvPicPr>
          <p:cNvPr id="387" name="Google Shape;81;p1" descr="Google Shape;81;p1"/>
          <p:cNvPicPr>
            <a:picLocks noChangeAspect="1"/>
          </p:cNvPicPr>
          <p:nvPr/>
        </p:nvPicPr>
        <p:blipFill>
          <a:blip r:embed="rId5">
            <a:extLst/>
          </a:blip>
          <a:stretch>
            <a:fillRect/>
          </a:stretch>
        </p:blipFill>
        <p:spPr>
          <a:xfrm>
            <a:off x="1904989" y="1213595"/>
            <a:ext cx="1852827" cy="328276"/>
          </a:xfrm>
          <a:prstGeom prst="rect">
            <a:avLst/>
          </a:prstGeom>
          <a:ln w="12700">
            <a:miter lim="400000"/>
          </a:ln>
        </p:spPr>
      </p:pic>
      <p:pic>
        <p:nvPicPr>
          <p:cNvPr id="388" name="Google Shape;82;p1" descr="Google Shape;82;p1"/>
          <p:cNvPicPr>
            <a:picLocks noChangeAspect="1"/>
          </p:cNvPicPr>
          <p:nvPr/>
        </p:nvPicPr>
        <p:blipFill>
          <a:blip r:embed="rId6">
            <a:extLst/>
          </a:blip>
          <a:stretch>
            <a:fillRect/>
          </a:stretch>
        </p:blipFill>
        <p:spPr>
          <a:xfrm>
            <a:off x="3793887" y="971075"/>
            <a:ext cx="4480027" cy="4322832"/>
          </a:xfrm>
          <a:prstGeom prst="rect">
            <a:avLst/>
          </a:prstGeom>
          <a:ln w="12700">
            <a:miter lim="400000"/>
          </a:ln>
        </p:spPr>
      </p:pic>
      <p:sp>
        <p:nvSpPr>
          <p:cNvPr id="389" name="Google Shape;83;p1"/>
          <p:cNvSpPr txBox="1"/>
          <p:nvPr/>
        </p:nvSpPr>
        <p:spPr>
          <a:xfrm>
            <a:off x="1580425" y="3107975"/>
            <a:ext cx="2692801" cy="3939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ctr" defTabSz="374904">
              <a:lnSpc>
                <a:spcPct val="115000"/>
              </a:lnSpc>
              <a:defRPr sz="450">
                <a:solidFill>
                  <a:srgbClr val="FFFFFF"/>
                </a:solidFill>
                <a:latin typeface="Open Sans SemiBold"/>
                <a:ea typeface="Open Sans SemiBold"/>
                <a:cs typeface="Open Sans SemiBold"/>
                <a:sym typeface="Open Sans SemiBold"/>
              </a:defRPr>
            </a:pPr>
            <a:r>
              <a:t>Jeremy Weisz</a:t>
            </a:r>
          </a:p>
          <a:p>
            <a:pPr algn="ctr" defTabSz="374904">
              <a:lnSpc>
                <a:spcPct val="115000"/>
              </a:lnSpc>
              <a:defRPr sz="450">
                <a:solidFill>
                  <a:srgbClr val="FFFFFF"/>
                </a:solidFill>
                <a:latin typeface="Open Sans"/>
                <a:ea typeface="Open Sans"/>
                <a:cs typeface="Open Sans"/>
                <a:sym typeface="Open Sans"/>
              </a:defRPr>
            </a:pPr>
            <a:r>
              <a:t>CEO, Greenspace Mental Health</a:t>
            </a:r>
            <a:br/>
          </a:p>
          <a:p>
            <a:pPr algn="ctr" defTabSz="374904">
              <a:lnSpc>
                <a:spcPct val="115000"/>
              </a:lnSpc>
              <a:defRPr sz="410">
                <a:solidFill>
                  <a:srgbClr val="D5E8D7"/>
                </a:solidFill>
                <a:latin typeface="Open Sans"/>
                <a:ea typeface="Open Sans"/>
                <a:cs typeface="Open Sans"/>
                <a:sym typeface="Open Sans"/>
              </a:defRPr>
            </a:pPr>
            <a:r>
              <a:t>September 30, 2021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490" name="Google Shape;149;p6"/>
          <p:cNvSpPr/>
          <p:nvPr/>
        </p:nvSpPr>
        <p:spPr>
          <a:xfrm flipH="1">
            <a:off x="6246300" y="3143624"/>
            <a:ext cx="2897701" cy="1999802"/>
          </a:xfrm>
          <a:prstGeom prst="rect">
            <a:avLst/>
          </a:prstGeom>
          <a:solidFill>
            <a:srgbClr val="F7F5F2"/>
          </a:solidFill>
          <a:ln w="12700">
            <a:miter lim="400000"/>
          </a:ln>
        </p:spPr>
        <p:txBody>
          <a:bodyPr lIns="45719" rIns="45719" anchor="ctr"/>
          <a:lstStyle/>
          <a:p>
            <a:pPr/>
          </a:p>
        </p:txBody>
      </p:sp>
      <p:sp>
        <p:nvSpPr>
          <p:cNvPr id="491" name="Google Shape;150;p6"/>
          <p:cNvSpPr txBox="1"/>
          <p:nvPr/>
        </p:nvSpPr>
        <p:spPr>
          <a:xfrm>
            <a:off x="593299" y="526349"/>
            <a:ext cx="3015301" cy="1066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2300">
                <a:latin typeface="Open Sans SemiBold"/>
                <a:ea typeface="Open Sans SemiBold"/>
                <a:cs typeface="Open Sans SemiBold"/>
                <a:sym typeface="Open Sans SemiBold"/>
              </a:defRPr>
            </a:pPr>
            <a:r>
              <a:t>Case Study: Pathstone </a:t>
            </a:r>
            <a:br/>
            <a:r>
              <a:t>Mental Health</a:t>
            </a:r>
          </a:p>
        </p:txBody>
      </p:sp>
      <p:sp>
        <p:nvSpPr>
          <p:cNvPr id="492" name="Google Shape;151;p6"/>
          <p:cNvSpPr/>
          <p:nvPr/>
        </p:nvSpPr>
        <p:spPr>
          <a:xfrm>
            <a:off x="599922" y="1652469"/>
            <a:ext cx="557400" cy="1"/>
          </a:xfrm>
          <a:prstGeom prst="line">
            <a:avLst/>
          </a:prstGeom>
          <a:ln w="28575">
            <a:solidFill>
              <a:srgbClr val="4EB85C"/>
            </a:solidFill>
          </a:ln>
        </p:spPr>
        <p:txBody>
          <a:bodyPr lIns="45719" rIns="45719"/>
          <a:lstStyle/>
          <a:p>
            <a:pPr/>
          </a:p>
        </p:txBody>
      </p:sp>
      <p:sp>
        <p:nvSpPr>
          <p:cNvPr id="493" name="Google Shape;153;p6"/>
          <p:cNvSpPr txBox="1"/>
          <p:nvPr/>
        </p:nvSpPr>
        <p:spPr>
          <a:xfrm>
            <a:off x="593299" y="2176034"/>
            <a:ext cx="2663102" cy="71247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15000"/>
              </a:lnSpc>
              <a:defRPr>
                <a:solidFill>
                  <a:srgbClr val="434343"/>
                </a:solidFill>
                <a:latin typeface="Open Sans"/>
                <a:ea typeface="Open Sans"/>
                <a:cs typeface="Open Sans"/>
                <a:sym typeface="Open Sans"/>
              </a:defRPr>
            </a:lvl1pPr>
          </a:lstStyle>
          <a:p>
            <a:pPr/>
            <a:r>
              <a:t>Using Measurement Based Care to increase client engagement and reduce dropout</a:t>
            </a:r>
          </a:p>
        </p:txBody>
      </p:sp>
      <p:pic>
        <p:nvPicPr>
          <p:cNvPr id="494" name="Google Shape;154;p6" descr="Google Shape;154;p6"/>
          <p:cNvPicPr>
            <a:picLocks noChangeAspect="1"/>
          </p:cNvPicPr>
          <p:nvPr/>
        </p:nvPicPr>
        <p:blipFill>
          <a:blip r:embed="rId2">
            <a:alphaModFix amt="10000"/>
            <a:extLst/>
          </a:blip>
          <a:srcRect l="23021" t="62126" r="42442" b="2881"/>
          <a:stretch>
            <a:fillRect/>
          </a:stretch>
        </p:blipFill>
        <p:spPr>
          <a:xfrm>
            <a:off x="6246300" y="3143700"/>
            <a:ext cx="2897702" cy="1999801"/>
          </a:xfrm>
          <a:prstGeom prst="rect">
            <a:avLst/>
          </a:prstGeom>
          <a:ln w="12700">
            <a:miter lim="400000"/>
          </a:ln>
        </p:spPr>
      </p:pic>
      <p:sp>
        <p:nvSpPr>
          <p:cNvPr id="495" name="Google Shape;155;p6"/>
          <p:cNvSpPr txBox="1"/>
          <p:nvPr/>
        </p:nvSpPr>
        <p:spPr>
          <a:xfrm>
            <a:off x="606601" y="3626784"/>
            <a:ext cx="2897702" cy="6042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01168" indent="-201168">
              <a:lnSpc>
                <a:spcPct val="133000"/>
              </a:lnSpc>
              <a:buClr>
                <a:srgbClr val="666666"/>
              </a:buClr>
              <a:buSzPts val="1100"/>
              <a:buFont typeface="Helvetica"/>
              <a:buChar char="●"/>
              <a:defRPr sz="1100">
                <a:solidFill>
                  <a:srgbClr val="666666"/>
                </a:solidFill>
                <a:latin typeface="Open Sans"/>
                <a:ea typeface="Open Sans"/>
                <a:cs typeface="Open Sans"/>
                <a:sym typeface="Open Sans"/>
              </a:defRPr>
            </a:pPr>
            <a:r>
              <a:t>Data quality collected from pre/post</a:t>
            </a:r>
          </a:p>
          <a:p>
            <a:pPr marL="201168" indent="-201168">
              <a:lnSpc>
                <a:spcPct val="133000"/>
              </a:lnSpc>
              <a:buClr>
                <a:srgbClr val="666666"/>
              </a:buClr>
              <a:buSzPts val="1100"/>
              <a:buFont typeface="Helvetica"/>
              <a:buChar char="●"/>
              <a:defRPr sz="1100">
                <a:solidFill>
                  <a:srgbClr val="666666"/>
                </a:solidFill>
                <a:latin typeface="Open Sans"/>
                <a:ea typeface="Open Sans"/>
                <a:cs typeface="Open Sans"/>
                <a:sym typeface="Open Sans"/>
              </a:defRPr>
            </a:pPr>
            <a:r>
              <a:t>Client and clinician buy-in</a:t>
            </a:r>
          </a:p>
          <a:p>
            <a:pPr marL="201168" indent="-201168">
              <a:lnSpc>
                <a:spcPct val="133000"/>
              </a:lnSpc>
              <a:buClr>
                <a:srgbClr val="666666"/>
              </a:buClr>
              <a:buSzPts val="1100"/>
              <a:buFont typeface="Helvetica"/>
              <a:buChar char="●"/>
              <a:defRPr sz="1100">
                <a:solidFill>
                  <a:srgbClr val="666666"/>
                </a:solidFill>
                <a:latin typeface="Open Sans"/>
                <a:ea typeface="Open Sans"/>
                <a:cs typeface="Open Sans"/>
                <a:sym typeface="Open Sans"/>
              </a:defRPr>
            </a:pPr>
            <a:r>
              <a:t>Staff time away from direct service</a:t>
            </a:r>
          </a:p>
        </p:txBody>
      </p:sp>
      <p:sp>
        <p:nvSpPr>
          <p:cNvPr id="496" name="Google Shape;156;p6"/>
          <p:cNvSpPr txBox="1"/>
          <p:nvPr/>
        </p:nvSpPr>
        <p:spPr>
          <a:xfrm>
            <a:off x="4212373" y="611374"/>
            <a:ext cx="3621600" cy="142557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3000"/>
              </a:lnSpc>
              <a:defRPr sz="1100">
                <a:solidFill>
                  <a:srgbClr val="666666"/>
                </a:solidFill>
                <a:latin typeface="Open Sans"/>
                <a:ea typeface="Open Sans"/>
                <a:cs typeface="Open Sans"/>
                <a:sym typeface="Open Sans"/>
              </a:defRPr>
            </a:pPr>
            <a:r>
              <a:t>The shift to measurement-based care with Greenspace unequivocally allowed Pathstone to improve treatment. We have seen satisfaction scores go up. We are seeing reduced times in service. Higher levels of engagement. And better outcomes.</a:t>
            </a:r>
          </a:p>
          <a:p>
            <a:pPr>
              <a:lnSpc>
                <a:spcPct val="115000"/>
              </a:lnSpc>
              <a:defRPr b="1" sz="1000">
                <a:solidFill>
                  <a:srgbClr val="666666"/>
                </a:solidFill>
                <a:latin typeface="Open Sans"/>
                <a:ea typeface="Open Sans"/>
                <a:cs typeface="Open Sans"/>
                <a:sym typeface="Open Sans"/>
              </a:defRPr>
            </a:pPr>
          </a:p>
          <a:p>
            <a:pPr>
              <a:lnSpc>
                <a:spcPct val="115000"/>
              </a:lnSpc>
              <a:defRPr b="1" sz="1000">
                <a:solidFill>
                  <a:srgbClr val="46A552"/>
                </a:solidFill>
                <a:latin typeface="Open Sans"/>
                <a:ea typeface="Open Sans"/>
                <a:cs typeface="Open Sans"/>
                <a:sym typeface="Open Sans"/>
              </a:defRPr>
            </a:pPr>
            <a:r>
              <a:t>—</a:t>
            </a:r>
            <a:r>
              <a:rPr>
                <a:solidFill>
                  <a:srgbClr val="000000"/>
                </a:solidFill>
              </a:rPr>
              <a:t>       Erin Clayton, </a:t>
            </a:r>
            <a:r>
              <a:rPr b="0">
                <a:solidFill>
                  <a:srgbClr val="000000"/>
                </a:solidFill>
                <a:latin typeface="Open Sans SemiBold"/>
                <a:ea typeface="Open Sans SemiBold"/>
                <a:cs typeface="Open Sans SemiBold"/>
                <a:sym typeface="Open Sans SemiBold"/>
              </a:rPr>
              <a:t>Clinic Manager</a:t>
            </a:r>
          </a:p>
        </p:txBody>
      </p:sp>
      <p:grpSp>
        <p:nvGrpSpPr>
          <p:cNvPr id="501" name="Google Shape;157;p6"/>
          <p:cNvGrpSpPr/>
          <p:nvPr/>
        </p:nvGrpSpPr>
        <p:grpSpPr>
          <a:xfrm>
            <a:off x="4192725" y="2350724"/>
            <a:ext cx="4058401" cy="2188482"/>
            <a:chOff x="0" y="0"/>
            <a:chExt cx="4058399" cy="2188480"/>
          </a:xfrm>
        </p:grpSpPr>
        <p:sp>
          <p:nvSpPr>
            <p:cNvPr id="497" name="Google Shape;158;p6"/>
            <p:cNvSpPr/>
            <p:nvPr/>
          </p:nvSpPr>
          <p:spPr>
            <a:xfrm>
              <a:off x="0" y="0"/>
              <a:ext cx="4058400" cy="2188481"/>
            </a:xfrm>
            <a:prstGeom prst="rect">
              <a:avLst/>
            </a:prstGeom>
            <a:solidFill>
              <a:srgbClr val="4EB85C"/>
            </a:solidFill>
            <a:ln w="12700" cap="flat">
              <a:noFill/>
              <a:miter lim="400000"/>
            </a:ln>
            <a:effectLst/>
          </p:spPr>
          <p:txBody>
            <a:bodyPr wrap="square" lIns="45719" tIns="45719" rIns="45719" bIns="45719" numCol="1" anchor="ctr">
              <a:noAutofit/>
            </a:bodyPr>
            <a:lstStyle/>
            <a:p>
              <a:pPr/>
            </a:p>
          </p:txBody>
        </p:sp>
        <p:sp>
          <p:nvSpPr>
            <p:cNvPr id="498" name="Google Shape;159;p6"/>
            <p:cNvSpPr txBox="1"/>
            <p:nvPr/>
          </p:nvSpPr>
          <p:spPr>
            <a:xfrm>
              <a:off x="365294" y="256431"/>
              <a:ext cx="2744701"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b="1" sz="900">
                  <a:solidFill>
                    <a:srgbClr val="FFFFFF"/>
                  </a:solidFill>
                  <a:latin typeface="Open Sans"/>
                  <a:ea typeface="Open Sans"/>
                  <a:cs typeface="Open Sans"/>
                  <a:sym typeface="Open Sans"/>
                </a:defRPr>
              </a:lvl1pPr>
            </a:lstStyle>
            <a:p>
              <a:pPr/>
              <a:r>
                <a:t>RESULTS:</a:t>
              </a:r>
            </a:p>
          </p:txBody>
        </p:sp>
        <p:sp>
          <p:nvSpPr>
            <p:cNvPr id="499" name="Google Shape;160;p6"/>
            <p:cNvSpPr txBox="1"/>
            <p:nvPr/>
          </p:nvSpPr>
          <p:spPr>
            <a:xfrm>
              <a:off x="364362" y="649654"/>
              <a:ext cx="491701" cy="11887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45000"/>
                </a:lnSpc>
                <a:defRPr sz="2000">
                  <a:solidFill>
                    <a:srgbClr val="FFFFFF"/>
                  </a:solidFill>
                  <a:latin typeface="Open Sans SemiBold"/>
                  <a:ea typeface="Open Sans SemiBold"/>
                  <a:cs typeface="Open Sans SemiBold"/>
                  <a:sym typeface="Open Sans SemiBold"/>
                </a:defRPr>
              </a:pPr>
              <a:r>
                <a:t>82</a:t>
              </a:r>
              <a:r>
                <a:rPr sz="1600">
                  <a:solidFill>
                    <a:srgbClr val="D5E8D7"/>
                  </a:solidFill>
                  <a:latin typeface="Open Sans"/>
                  <a:ea typeface="Open Sans"/>
                  <a:cs typeface="Open Sans"/>
                  <a:sym typeface="Open Sans"/>
                </a:rPr>
                <a:t>%</a:t>
              </a:r>
              <a:endParaRPr sz="1600">
                <a:solidFill>
                  <a:srgbClr val="D5E8D7"/>
                </a:solidFill>
                <a:latin typeface="Open Sans"/>
                <a:ea typeface="Open Sans"/>
                <a:cs typeface="Open Sans"/>
                <a:sym typeface="Open Sans"/>
              </a:endParaRPr>
            </a:p>
            <a:p>
              <a:pPr>
                <a:lnSpc>
                  <a:spcPct val="145000"/>
                </a:lnSpc>
                <a:defRPr sz="2000">
                  <a:solidFill>
                    <a:srgbClr val="FFFFFF"/>
                  </a:solidFill>
                  <a:latin typeface="Open Sans SemiBold"/>
                  <a:ea typeface="Open Sans SemiBold"/>
                  <a:cs typeface="Open Sans SemiBold"/>
                  <a:sym typeface="Open Sans SemiBold"/>
                </a:defRPr>
              </a:pPr>
              <a:r>
                <a:t>20</a:t>
              </a:r>
              <a:r>
                <a:rPr sz="1600">
                  <a:solidFill>
                    <a:srgbClr val="D5E8D7"/>
                  </a:solidFill>
                  <a:latin typeface="Open Sans"/>
                  <a:ea typeface="Open Sans"/>
                  <a:cs typeface="Open Sans"/>
                  <a:sym typeface="Open Sans"/>
                </a:rPr>
                <a:t>%</a:t>
              </a:r>
              <a:endParaRPr sz="1600">
                <a:solidFill>
                  <a:srgbClr val="D5E8D7"/>
                </a:solidFill>
                <a:latin typeface="Open Sans"/>
                <a:ea typeface="Open Sans"/>
                <a:cs typeface="Open Sans"/>
                <a:sym typeface="Open Sans"/>
              </a:endParaRPr>
            </a:p>
            <a:p>
              <a:pPr>
                <a:lnSpc>
                  <a:spcPct val="145000"/>
                </a:lnSpc>
                <a:defRPr sz="2000">
                  <a:solidFill>
                    <a:srgbClr val="FFFFFF"/>
                  </a:solidFill>
                  <a:latin typeface="Open Sans SemiBold"/>
                  <a:ea typeface="Open Sans SemiBold"/>
                  <a:cs typeface="Open Sans SemiBold"/>
                  <a:sym typeface="Open Sans SemiBold"/>
                </a:defRPr>
              </a:pPr>
              <a:r>
                <a:t>25</a:t>
              </a:r>
              <a:r>
                <a:rPr sz="1600">
                  <a:solidFill>
                    <a:srgbClr val="D5E8D7"/>
                  </a:solidFill>
                  <a:latin typeface="Open Sans"/>
                  <a:ea typeface="Open Sans"/>
                  <a:cs typeface="Open Sans"/>
                  <a:sym typeface="Open Sans"/>
                </a:rPr>
                <a:t>%</a:t>
              </a:r>
            </a:p>
          </p:txBody>
        </p:sp>
        <p:sp>
          <p:nvSpPr>
            <p:cNvPr id="500" name="Google Shape;161;p6"/>
            <p:cNvSpPr txBox="1"/>
            <p:nvPr/>
          </p:nvSpPr>
          <p:spPr>
            <a:xfrm>
              <a:off x="981000" y="639329"/>
              <a:ext cx="2625002" cy="10401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265000"/>
                </a:lnSpc>
                <a:defRPr sz="1100">
                  <a:solidFill>
                    <a:srgbClr val="D5E8D7"/>
                  </a:solidFill>
                  <a:latin typeface="Open Sans"/>
                  <a:ea typeface="Open Sans"/>
                  <a:cs typeface="Open Sans"/>
                  <a:sym typeface="Open Sans"/>
                </a:defRPr>
              </a:pPr>
              <a:r>
                <a:t>Increase in therapeutic engagement</a:t>
              </a:r>
            </a:p>
            <a:p>
              <a:pPr>
                <a:lnSpc>
                  <a:spcPct val="265000"/>
                </a:lnSpc>
                <a:defRPr sz="1100">
                  <a:solidFill>
                    <a:srgbClr val="D5E8D7"/>
                  </a:solidFill>
                  <a:latin typeface="Open Sans"/>
                  <a:ea typeface="Open Sans"/>
                  <a:cs typeface="Open Sans"/>
                  <a:sym typeface="Open Sans"/>
                </a:defRPr>
              </a:pPr>
              <a:r>
                <a:t>Reduction in dropout rates</a:t>
              </a:r>
            </a:p>
            <a:p>
              <a:pPr>
                <a:lnSpc>
                  <a:spcPct val="265000"/>
                </a:lnSpc>
                <a:defRPr sz="1100">
                  <a:solidFill>
                    <a:srgbClr val="D5E8D7"/>
                  </a:solidFill>
                  <a:latin typeface="Open Sans"/>
                  <a:ea typeface="Open Sans"/>
                  <a:cs typeface="Open Sans"/>
                  <a:sym typeface="Open Sans"/>
                </a:defRPr>
              </a:pPr>
              <a:r>
                <a:t>Estimated savings in staff indirect time</a:t>
              </a:r>
            </a:p>
          </p:txBody>
        </p:sp>
      </p:grpSp>
      <p:sp>
        <p:nvSpPr>
          <p:cNvPr id="502" name="Google Shape;162;p6"/>
          <p:cNvSpPr txBox="1"/>
          <p:nvPr/>
        </p:nvSpPr>
        <p:spPr>
          <a:xfrm>
            <a:off x="593310" y="3300979"/>
            <a:ext cx="307500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900">
                <a:latin typeface="Open Sans"/>
                <a:ea typeface="Open Sans"/>
                <a:cs typeface="Open Sans"/>
                <a:sym typeface="Open Sans"/>
              </a:defRPr>
            </a:lvl1pPr>
          </a:lstStyle>
          <a:p>
            <a:pPr/>
            <a:r>
              <a:t>PROBLEM:</a:t>
            </a:r>
          </a:p>
        </p:txBody>
      </p:sp>
      <p:sp>
        <p:nvSpPr>
          <p:cNvPr id="503" name="Google Shape;163;p6"/>
          <p:cNvSpPr txBox="1"/>
          <p:nvPr/>
        </p:nvSpPr>
        <p:spPr>
          <a:xfrm>
            <a:off x="3795493" y="441272"/>
            <a:ext cx="332401" cy="863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000">
                <a:solidFill>
                  <a:srgbClr val="46A552"/>
                </a:solidFill>
                <a:latin typeface="Georgia"/>
                <a:ea typeface="Georgia"/>
                <a:cs typeface="Georgia"/>
                <a:sym typeface="Georgia"/>
              </a:defRPr>
            </a:lvl1pPr>
          </a:lstStyle>
          <a:p>
            <a:pPr/>
            <a:r>
              <a: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5" name="Google Shape;254;gee03f3cbbb_0_100"/>
          <p:cNvSpPr/>
          <p:nvPr/>
        </p:nvSpPr>
        <p:spPr>
          <a:xfrm flipH="1">
            <a:off x="0" y="0"/>
            <a:ext cx="9144000" cy="5143500"/>
          </a:xfrm>
          <a:prstGeom prst="rect">
            <a:avLst/>
          </a:prstGeom>
          <a:solidFill>
            <a:srgbClr val="F7F5F2"/>
          </a:solidFill>
          <a:ln w="12700">
            <a:miter lim="400000"/>
          </a:ln>
        </p:spPr>
        <p:txBody>
          <a:bodyPr lIns="45719" rIns="45719" anchor="ctr"/>
          <a:lstStyle/>
          <a:p>
            <a:pPr/>
          </a:p>
        </p:txBody>
      </p:sp>
      <p:sp>
        <p:nvSpPr>
          <p:cNvPr id="506" name="Google Shape;255;gee03f3cbbb_0_100"/>
          <p:cNvSpPr/>
          <p:nvPr/>
        </p:nvSpPr>
        <p:spPr>
          <a:xfrm>
            <a:off x="0" y="1"/>
            <a:ext cx="9144000" cy="1170600"/>
          </a:xfrm>
          <a:prstGeom prst="rect">
            <a:avLst/>
          </a:prstGeom>
          <a:solidFill>
            <a:srgbClr val="FFFFFF"/>
          </a:solidFill>
          <a:ln>
            <a:solidFill>
              <a:srgbClr val="FFFFFF"/>
            </a:solidFill>
          </a:ln>
        </p:spPr>
        <p:txBody>
          <a:bodyPr lIns="45719" rIns="45719" anchor="ctr"/>
          <a:lstStyle/>
          <a:p>
            <a:pPr>
              <a:lnSpc>
                <a:spcPct val="115000"/>
              </a:lnSpc>
              <a:defRPr>
                <a:latin typeface="Open Sans"/>
                <a:ea typeface="Open Sans"/>
                <a:cs typeface="Open Sans"/>
                <a:sym typeface="Open Sans"/>
              </a:defRPr>
            </a:pPr>
          </a:p>
        </p:txBody>
      </p:sp>
      <p:sp>
        <p:nvSpPr>
          <p:cNvPr id="507" name="Google Shape;256;gee03f3cbbb_0_100"/>
          <p:cNvSpPr txBox="1"/>
          <p:nvPr/>
        </p:nvSpPr>
        <p:spPr>
          <a:xfrm>
            <a:off x="434621" y="343460"/>
            <a:ext cx="5178902"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atin typeface="Open Sans SemiBold"/>
                <a:ea typeface="Open Sans SemiBold"/>
                <a:cs typeface="Open Sans SemiBold"/>
                <a:sym typeface="Open Sans SemiBold"/>
              </a:defRPr>
            </a:lvl1pPr>
          </a:lstStyle>
          <a:p>
            <a:pPr/>
            <a:r>
              <a:t>Audience Discussion</a:t>
            </a:r>
          </a:p>
        </p:txBody>
      </p:sp>
      <p:sp>
        <p:nvSpPr>
          <p:cNvPr id="508" name="Google Shape;257;gee03f3cbbb_0_100"/>
          <p:cNvSpPr/>
          <p:nvPr/>
        </p:nvSpPr>
        <p:spPr>
          <a:xfrm>
            <a:off x="77050" y="-729323"/>
            <a:ext cx="36901" cy="1"/>
          </a:xfrm>
          <a:prstGeom prst="line">
            <a:avLst/>
          </a:prstGeom>
          <a:ln w="28575">
            <a:solidFill>
              <a:srgbClr val="4E3C82"/>
            </a:solidFill>
          </a:ln>
        </p:spPr>
        <p:txBody>
          <a:bodyPr lIns="45719" rIns="45719"/>
          <a:lstStyle/>
          <a:p>
            <a:pPr/>
          </a:p>
        </p:txBody>
      </p:sp>
      <p:sp>
        <p:nvSpPr>
          <p:cNvPr id="509" name="Google Shape;258;gee03f3cbbb_0_100"/>
          <p:cNvSpPr/>
          <p:nvPr/>
        </p:nvSpPr>
        <p:spPr>
          <a:xfrm>
            <a:off x="461168" y="845478"/>
            <a:ext cx="557401" cy="1"/>
          </a:xfrm>
          <a:prstGeom prst="line">
            <a:avLst/>
          </a:prstGeom>
          <a:ln w="28575">
            <a:solidFill>
              <a:srgbClr val="4EB85C"/>
            </a:solidFill>
          </a:ln>
        </p:spPr>
        <p:txBody>
          <a:bodyPr lIns="45719" rIns="45719"/>
          <a:lstStyle/>
          <a:p>
            <a:pPr/>
          </a:p>
        </p:txBody>
      </p:sp>
      <p:sp>
        <p:nvSpPr>
          <p:cNvPr id="510" name="Google Shape;259;gee03f3cbbb_0_100"/>
          <p:cNvSpPr txBox="1"/>
          <p:nvPr/>
        </p:nvSpPr>
        <p:spPr>
          <a:xfrm>
            <a:off x="507574" y="1575399"/>
            <a:ext cx="6429391" cy="294128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nSpc>
                <a:spcPct val="115000"/>
              </a:lnSpc>
              <a:defRPr b="1" sz="1800">
                <a:solidFill>
                  <a:srgbClr val="46A552"/>
                </a:solidFill>
                <a:latin typeface="Open Sans"/>
                <a:ea typeface="Open Sans"/>
                <a:cs typeface="Open Sans"/>
                <a:sym typeface="Open Sans"/>
              </a:defRPr>
            </a:pPr>
            <a:r>
              <a:t>Question #1</a:t>
            </a:r>
          </a:p>
          <a:p>
            <a:pPr>
              <a:lnSpc>
                <a:spcPct val="115000"/>
              </a:lnSpc>
              <a:defRPr b="1" sz="1800">
                <a:solidFill>
                  <a:srgbClr val="46A552"/>
                </a:solidFill>
                <a:latin typeface="Open Sans"/>
                <a:ea typeface="Open Sans"/>
                <a:cs typeface="Open Sans"/>
                <a:sym typeface="Open Sans"/>
              </a:defRPr>
            </a:pPr>
          </a:p>
          <a:p>
            <a:pPr>
              <a:lnSpc>
                <a:spcPct val="115000"/>
              </a:lnSpc>
              <a:defRPr sz="1800">
                <a:solidFill>
                  <a:schemeClr val="accent2">
                    <a:lumOff val="21764"/>
                  </a:schemeClr>
                </a:solidFill>
                <a:latin typeface="Open Sans"/>
                <a:ea typeface="Open Sans"/>
                <a:cs typeface="Open Sans"/>
                <a:sym typeface="Open Sans"/>
              </a:defRPr>
            </a:pPr>
            <a:r>
              <a:t>Are you using Measurement Based Care in your clinic?</a:t>
            </a:r>
          </a:p>
          <a:p>
            <a:pPr>
              <a:lnSpc>
                <a:spcPct val="115000"/>
              </a:lnSpc>
              <a:defRPr sz="1800">
                <a:solidFill>
                  <a:schemeClr val="accent2">
                    <a:lumOff val="21764"/>
                  </a:schemeClr>
                </a:solidFill>
                <a:latin typeface="Open Sans"/>
                <a:ea typeface="Open Sans"/>
                <a:cs typeface="Open Sans"/>
                <a:sym typeface="Open Sans"/>
              </a:defRPr>
            </a:pPr>
          </a:p>
          <a:p>
            <a:pPr marL="285750" indent="-285750">
              <a:lnSpc>
                <a:spcPct val="115000"/>
              </a:lnSpc>
              <a:buClr>
                <a:srgbClr val="000000"/>
              </a:buClr>
              <a:buSzPts val="1800"/>
              <a:buFont typeface="Arial"/>
              <a:buChar char="•"/>
              <a:defRPr sz="1800">
                <a:solidFill>
                  <a:schemeClr val="accent2">
                    <a:lumOff val="21764"/>
                  </a:schemeClr>
                </a:solidFill>
                <a:latin typeface="Open Sans"/>
                <a:ea typeface="Open Sans"/>
                <a:cs typeface="Open Sans"/>
                <a:sym typeface="Open Sans"/>
              </a:defRPr>
            </a:pPr>
            <a:r>
              <a:t>If you are, what prompted you to start?</a:t>
            </a:r>
          </a:p>
          <a:p>
            <a:pPr marL="285750" indent="-285750">
              <a:lnSpc>
                <a:spcPct val="115000"/>
              </a:lnSpc>
              <a:buClr>
                <a:srgbClr val="000000"/>
              </a:buClr>
              <a:buSzPts val="1800"/>
              <a:buFont typeface="Arial"/>
              <a:buChar char="•"/>
              <a:defRPr sz="1800">
                <a:solidFill>
                  <a:schemeClr val="accent2">
                    <a:lumOff val="21764"/>
                  </a:schemeClr>
                </a:solidFill>
                <a:latin typeface="Open Sans"/>
                <a:ea typeface="Open Sans"/>
                <a:cs typeface="Open Sans"/>
                <a:sym typeface="Open Sans"/>
              </a:defRPr>
            </a:pPr>
          </a:p>
          <a:p>
            <a:pPr marL="285750" indent="-285750">
              <a:lnSpc>
                <a:spcPct val="115000"/>
              </a:lnSpc>
              <a:buClr>
                <a:srgbClr val="000000"/>
              </a:buClr>
              <a:buSzPts val="1800"/>
              <a:buFont typeface="Arial"/>
              <a:buChar char="•"/>
              <a:defRPr sz="1800">
                <a:solidFill>
                  <a:schemeClr val="accent2">
                    <a:lumOff val="21764"/>
                  </a:schemeClr>
                </a:solidFill>
                <a:latin typeface="Open Sans"/>
                <a:ea typeface="Open Sans"/>
                <a:cs typeface="Open Sans"/>
                <a:sym typeface="Open Sans"/>
              </a:defRPr>
            </a:pPr>
            <a:r>
              <a:t>If you aren’t yet, why not?</a:t>
            </a:r>
          </a:p>
          <a:p>
            <a:pPr>
              <a:lnSpc>
                <a:spcPct val="115000"/>
              </a:lnSpc>
              <a:defRPr b="1" sz="1800">
                <a:solidFill>
                  <a:srgbClr val="46A552"/>
                </a:solidFill>
                <a:latin typeface="Open Sans"/>
                <a:ea typeface="Open Sans"/>
                <a:cs typeface="Open Sans"/>
                <a:sym typeface="Open Sans"/>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2" name="Google Shape;264;gee03f3cbbb_0_111"/>
          <p:cNvSpPr/>
          <p:nvPr/>
        </p:nvSpPr>
        <p:spPr>
          <a:xfrm flipH="1">
            <a:off x="0" y="0"/>
            <a:ext cx="9144000" cy="5143500"/>
          </a:xfrm>
          <a:prstGeom prst="rect">
            <a:avLst/>
          </a:prstGeom>
          <a:solidFill>
            <a:srgbClr val="F7F5F2"/>
          </a:solidFill>
          <a:ln w="12700">
            <a:miter lim="400000"/>
          </a:ln>
        </p:spPr>
        <p:txBody>
          <a:bodyPr lIns="45719" rIns="45719" anchor="ctr"/>
          <a:lstStyle/>
          <a:p>
            <a:pPr/>
          </a:p>
        </p:txBody>
      </p:sp>
      <p:sp>
        <p:nvSpPr>
          <p:cNvPr id="513" name="Google Shape;265;gee03f3cbbb_0_111"/>
          <p:cNvSpPr/>
          <p:nvPr/>
        </p:nvSpPr>
        <p:spPr>
          <a:xfrm>
            <a:off x="0" y="1"/>
            <a:ext cx="9144000" cy="1170600"/>
          </a:xfrm>
          <a:prstGeom prst="rect">
            <a:avLst/>
          </a:prstGeom>
          <a:solidFill>
            <a:srgbClr val="FFFFFF"/>
          </a:solidFill>
          <a:ln>
            <a:solidFill>
              <a:srgbClr val="FFFFFF"/>
            </a:solidFill>
          </a:ln>
        </p:spPr>
        <p:txBody>
          <a:bodyPr lIns="45719" rIns="45719" anchor="ctr"/>
          <a:lstStyle/>
          <a:p>
            <a:pPr>
              <a:lnSpc>
                <a:spcPct val="115000"/>
              </a:lnSpc>
              <a:defRPr>
                <a:latin typeface="Open Sans"/>
                <a:ea typeface="Open Sans"/>
                <a:cs typeface="Open Sans"/>
                <a:sym typeface="Open Sans"/>
              </a:defRPr>
            </a:pPr>
          </a:p>
        </p:txBody>
      </p:sp>
      <p:sp>
        <p:nvSpPr>
          <p:cNvPr id="514" name="Google Shape;266;gee03f3cbbb_0_111"/>
          <p:cNvSpPr txBox="1"/>
          <p:nvPr/>
        </p:nvSpPr>
        <p:spPr>
          <a:xfrm>
            <a:off x="434621" y="343460"/>
            <a:ext cx="5178902"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atin typeface="Open Sans SemiBold"/>
                <a:ea typeface="Open Sans SemiBold"/>
                <a:cs typeface="Open Sans SemiBold"/>
                <a:sym typeface="Open Sans SemiBold"/>
              </a:defRPr>
            </a:lvl1pPr>
          </a:lstStyle>
          <a:p>
            <a:pPr/>
            <a:r>
              <a:t>Audience Discussion</a:t>
            </a:r>
          </a:p>
        </p:txBody>
      </p:sp>
      <p:sp>
        <p:nvSpPr>
          <p:cNvPr id="515" name="Google Shape;267;gee03f3cbbb_0_111"/>
          <p:cNvSpPr/>
          <p:nvPr/>
        </p:nvSpPr>
        <p:spPr>
          <a:xfrm>
            <a:off x="77050" y="-729323"/>
            <a:ext cx="36901" cy="1"/>
          </a:xfrm>
          <a:prstGeom prst="line">
            <a:avLst/>
          </a:prstGeom>
          <a:ln w="28575">
            <a:solidFill>
              <a:srgbClr val="4E3C82"/>
            </a:solidFill>
          </a:ln>
        </p:spPr>
        <p:txBody>
          <a:bodyPr lIns="45719" rIns="45719"/>
          <a:lstStyle/>
          <a:p>
            <a:pPr/>
          </a:p>
        </p:txBody>
      </p:sp>
      <p:sp>
        <p:nvSpPr>
          <p:cNvPr id="516" name="Google Shape;268;gee03f3cbbb_0_111"/>
          <p:cNvSpPr/>
          <p:nvPr/>
        </p:nvSpPr>
        <p:spPr>
          <a:xfrm>
            <a:off x="461168" y="845478"/>
            <a:ext cx="557401" cy="1"/>
          </a:xfrm>
          <a:prstGeom prst="line">
            <a:avLst/>
          </a:prstGeom>
          <a:ln w="28575">
            <a:solidFill>
              <a:srgbClr val="4EB85C"/>
            </a:solidFill>
          </a:ln>
        </p:spPr>
        <p:txBody>
          <a:bodyPr lIns="45719" rIns="45719"/>
          <a:lstStyle/>
          <a:p>
            <a:pPr/>
          </a:p>
        </p:txBody>
      </p:sp>
      <p:sp>
        <p:nvSpPr>
          <p:cNvPr id="517" name="Google Shape;269;gee03f3cbbb_0_111"/>
          <p:cNvSpPr txBox="1"/>
          <p:nvPr/>
        </p:nvSpPr>
        <p:spPr>
          <a:xfrm>
            <a:off x="507575" y="1575399"/>
            <a:ext cx="6441860" cy="165604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nSpc>
                <a:spcPct val="115000"/>
              </a:lnSpc>
              <a:defRPr b="1" sz="1800">
                <a:solidFill>
                  <a:srgbClr val="46A552"/>
                </a:solidFill>
                <a:latin typeface="Open Sans"/>
                <a:ea typeface="Open Sans"/>
                <a:cs typeface="Open Sans"/>
                <a:sym typeface="Open Sans"/>
              </a:defRPr>
            </a:pPr>
            <a:r>
              <a:t>Question #2</a:t>
            </a:r>
          </a:p>
          <a:p>
            <a:pPr>
              <a:lnSpc>
                <a:spcPct val="115000"/>
              </a:lnSpc>
              <a:defRPr b="1" sz="1800">
                <a:solidFill>
                  <a:srgbClr val="46A552"/>
                </a:solidFill>
                <a:latin typeface="Open Sans"/>
                <a:ea typeface="Open Sans"/>
                <a:cs typeface="Open Sans"/>
                <a:sym typeface="Open Sans"/>
              </a:defRPr>
            </a:pPr>
          </a:p>
          <a:p>
            <a:pPr>
              <a:lnSpc>
                <a:spcPct val="115000"/>
              </a:lnSpc>
              <a:defRPr sz="1800">
                <a:solidFill>
                  <a:schemeClr val="accent2">
                    <a:lumOff val="21764"/>
                  </a:schemeClr>
                </a:solidFill>
                <a:latin typeface="Open Sans"/>
                <a:ea typeface="Open Sans"/>
                <a:cs typeface="Open Sans"/>
                <a:sym typeface="Open Sans"/>
              </a:defRPr>
            </a:pPr>
            <a:r>
              <a:t>What assessment tools or measures do you use today?</a:t>
            </a:r>
          </a:p>
          <a:p>
            <a:pPr>
              <a:lnSpc>
                <a:spcPct val="115000"/>
              </a:lnSpc>
              <a:defRPr b="1" sz="1800">
                <a:solidFill>
                  <a:srgbClr val="46A552"/>
                </a:solidFill>
                <a:latin typeface="Open Sans"/>
                <a:ea typeface="Open Sans"/>
                <a:cs typeface="Open Sans"/>
                <a:sym typeface="Open Sans"/>
              </a:defRPr>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9" name="Google Shape;274;gee03f3cbbb_0_120"/>
          <p:cNvSpPr/>
          <p:nvPr/>
        </p:nvSpPr>
        <p:spPr>
          <a:xfrm flipH="1">
            <a:off x="0" y="0"/>
            <a:ext cx="9144000" cy="5143500"/>
          </a:xfrm>
          <a:prstGeom prst="rect">
            <a:avLst/>
          </a:prstGeom>
          <a:solidFill>
            <a:srgbClr val="F7F5F2"/>
          </a:solidFill>
          <a:ln w="12700">
            <a:miter lim="400000"/>
          </a:ln>
        </p:spPr>
        <p:txBody>
          <a:bodyPr lIns="45719" rIns="45719" anchor="ctr"/>
          <a:lstStyle/>
          <a:p>
            <a:pPr/>
          </a:p>
        </p:txBody>
      </p:sp>
      <p:sp>
        <p:nvSpPr>
          <p:cNvPr id="520" name="Google Shape;275;gee03f3cbbb_0_120"/>
          <p:cNvSpPr/>
          <p:nvPr/>
        </p:nvSpPr>
        <p:spPr>
          <a:xfrm>
            <a:off x="0" y="1"/>
            <a:ext cx="9144000" cy="1170600"/>
          </a:xfrm>
          <a:prstGeom prst="rect">
            <a:avLst/>
          </a:prstGeom>
          <a:solidFill>
            <a:srgbClr val="FFFFFF"/>
          </a:solidFill>
          <a:ln>
            <a:solidFill>
              <a:srgbClr val="FFFFFF"/>
            </a:solidFill>
          </a:ln>
        </p:spPr>
        <p:txBody>
          <a:bodyPr lIns="45719" rIns="45719" anchor="ctr"/>
          <a:lstStyle/>
          <a:p>
            <a:pPr>
              <a:lnSpc>
                <a:spcPct val="115000"/>
              </a:lnSpc>
              <a:defRPr>
                <a:latin typeface="Open Sans"/>
                <a:ea typeface="Open Sans"/>
                <a:cs typeface="Open Sans"/>
                <a:sym typeface="Open Sans"/>
              </a:defRPr>
            </a:pPr>
          </a:p>
        </p:txBody>
      </p:sp>
      <p:sp>
        <p:nvSpPr>
          <p:cNvPr id="521" name="Google Shape;276;gee03f3cbbb_0_120"/>
          <p:cNvSpPr txBox="1"/>
          <p:nvPr/>
        </p:nvSpPr>
        <p:spPr>
          <a:xfrm>
            <a:off x="434621" y="343460"/>
            <a:ext cx="5178902"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atin typeface="Open Sans SemiBold"/>
                <a:ea typeface="Open Sans SemiBold"/>
                <a:cs typeface="Open Sans SemiBold"/>
                <a:sym typeface="Open Sans SemiBold"/>
              </a:defRPr>
            </a:lvl1pPr>
          </a:lstStyle>
          <a:p>
            <a:pPr/>
            <a:r>
              <a:t>Audience Discussion</a:t>
            </a:r>
          </a:p>
        </p:txBody>
      </p:sp>
      <p:sp>
        <p:nvSpPr>
          <p:cNvPr id="522" name="Google Shape;277;gee03f3cbbb_0_120"/>
          <p:cNvSpPr/>
          <p:nvPr/>
        </p:nvSpPr>
        <p:spPr>
          <a:xfrm>
            <a:off x="77050" y="-729323"/>
            <a:ext cx="36901" cy="1"/>
          </a:xfrm>
          <a:prstGeom prst="line">
            <a:avLst/>
          </a:prstGeom>
          <a:ln w="28575">
            <a:solidFill>
              <a:srgbClr val="4E3C82"/>
            </a:solidFill>
          </a:ln>
        </p:spPr>
        <p:txBody>
          <a:bodyPr lIns="45719" rIns="45719"/>
          <a:lstStyle/>
          <a:p>
            <a:pPr/>
          </a:p>
        </p:txBody>
      </p:sp>
      <p:sp>
        <p:nvSpPr>
          <p:cNvPr id="523" name="Google Shape;278;gee03f3cbbb_0_120"/>
          <p:cNvSpPr/>
          <p:nvPr/>
        </p:nvSpPr>
        <p:spPr>
          <a:xfrm>
            <a:off x="461168" y="845478"/>
            <a:ext cx="557401" cy="1"/>
          </a:xfrm>
          <a:prstGeom prst="line">
            <a:avLst/>
          </a:prstGeom>
          <a:ln w="28575">
            <a:solidFill>
              <a:srgbClr val="4EB85C"/>
            </a:solidFill>
          </a:ln>
        </p:spPr>
        <p:txBody>
          <a:bodyPr lIns="45719" rIns="45719"/>
          <a:lstStyle/>
          <a:p>
            <a:pPr/>
          </a:p>
        </p:txBody>
      </p:sp>
      <p:sp>
        <p:nvSpPr>
          <p:cNvPr id="524" name="Google Shape;279;gee03f3cbbb_0_120"/>
          <p:cNvSpPr txBox="1"/>
          <p:nvPr/>
        </p:nvSpPr>
        <p:spPr>
          <a:xfrm>
            <a:off x="507573" y="1575399"/>
            <a:ext cx="6680015" cy="294128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nSpc>
                <a:spcPct val="115000"/>
              </a:lnSpc>
              <a:defRPr b="1" sz="1800">
                <a:solidFill>
                  <a:srgbClr val="46A552"/>
                </a:solidFill>
                <a:latin typeface="Open Sans"/>
                <a:ea typeface="Open Sans"/>
                <a:cs typeface="Open Sans"/>
                <a:sym typeface="Open Sans"/>
              </a:defRPr>
            </a:pPr>
            <a:r>
              <a:t>Question #3</a:t>
            </a:r>
          </a:p>
          <a:p>
            <a:pPr>
              <a:lnSpc>
                <a:spcPct val="115000"/>
              </a:lnSpc>
              <a:defRPr b="1" sz="1800">
                <a:solidFill>
                  <a:srgbClr val="46A552"/>
                </a:solidFill>
                <a:latin typeface="Open Sans"/>
                <a:ea typeface="Open Sans"/>
                <a:cs typeface="Open Sans"/>
                <a:sym typeface="Open Sans"/>
              </a:defRPr>
            </a:pPr>
          </a:p>
          <a:p>
            <a:pPr>
              <a:lnSpc>
                <a:spcPct val="115000"/>
              </a:lnSpc>
              <a:defRPr sz="1800">
                <a:solidFill>
                  <a:schemeClr val="accent2">
                    <a:lumOff val="21764"/>
                  </a:schemeClr>
                </a:solidFill>
                <a:latin typeface="Open Sans"/>
                <a:ea typeface="Open Sans"/>
                <a:cs typeface="Open Sans"/>
                <a:sym typeface="Open Sans"/>
              </a:defRPr>
            </a:pPr>
            <a:r>
              <a:t>Does your clinic monitor for off-track clients?</a:t>
            </a:r>
          </a:p>
          <a:p>
            <a:pPr>
              <a:lnSpc>
                <a:spcPct val="115000"/>
              </a:lnSpc>
              <a:defRPr sz="1800">
                <a:solidFill>
                  <a:schemeClr val="accent2">
                    <a:lumOff val="21764"/>
                  </a:schemeClr>
                </a:solidFill>
                <a:latin typeface="Open Sans"/>
                <a:ea typeface="Open Sans"/>
                <a:cs typeface="Open Sans"/>
                <a:sym typeface="Open Sans"/>
              </a:defRPr>
            </a:pPr>
          </a:p>
          <a:p>
            <a:pPr marL="285750" indent="-285750">
              <a:lnSpc>
                <a:spcPct val="115000"/>
              </a:lnSpc>
              <a:buClr>
                <a:srgbClr val="000000"/>
              </a:buClr>
              <a:buSzPts val="1800"/>
              <a:buFont typeface="Arial"/>
              <a:buChar char="•"/>
              <a:defRPr sz="1800">
                <a:solidFill>
                  <a:schemeClr val="accent2">
                    <a:lumOff val="21764"/>
                  </a:schemeClr>
                </a:solidFill>
                <a:latin typeface="Open Sans"/>
                <a:ea typeface="Open Sans"/>
                <a:cs typeface="Open Sans"/>
                <a:sym typeface="Open Sans"/>
              </a:defRPr>
            </a:pPr>
            <a:r>
              <a:t>If yes, how do you monitor for clients who are not on track and what do you look for?</a:t>
            </a:r>
          </a:p>
          <a:p>
            <a:pPr>
              <a:lnSpc>
                <a:spcPct val="115000"/>
              </a:lnSpc>
              <a:defRPr sz="1800">
                <a:solidFill>
                  <a:schemeClr val="accent2">
                    <a:lumOff val="21764"/>
                  </a:schemeClr>
                </a:solidFill>
                <a:latin typeface="Open Sans"/>
                <a:ea typeface="Open Sans"/>
                <a:cs typeface="Open Sans"/>
                <a:sym typeface="Open Sans"/>
              </a:defRPr>
            </a:pPr>
            <a:r>
              <a:t> </a:t>
            </a:r>
          </a:p>
          <a:p>
            <a:pPr>
              <a:lnSpc>
                <a:spcPct val="115000"/>
              </a:lnSpc>
              <a:defRPr b="1" sz="1800">
                <a:solidFill>
                  <a:srgbClr val="46A552"/>
                </a:solidFill>
                <a:latin typeface="Open Sans"/>
                <a:ea typeface="Open Sans"/>
                <a:cs typeface="Open Sans"/>
                <a:sym typeface="Open Sans"/>
              </a:defRPr>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8" name="Google Shape;284;gee03f3cbbb_0_130"/>
          <p:cNvSpPr/>
          <p:nvPr/>
        </p:nvSpPr>
        <p:spPr>
          <a:xfrm flipH="1">
            <a:off x="0" y="0"/>
            <a:ext cx="9144000" cy="5143500"/>
          </a:xfrm>
          <a:prstGeom prst="rect">
            <a:avLst/>
          </a:prstGeom>
          <a:solidFill>
            <a:srgbClr val="F7F5F2"/>
          </a:solidFill>
          <a:ln w="12700">
            <a:miter lim="400000"/>
          </a:ln>
        </p:spPr>
        <p:txBody>
          <a:bodyPr lIns="45719" rIns="45719" anchor="ctr"/>
          <a:lstStyle/>
          <a:p>
            <a:pPr/>
          </a:p>
        </p:txBody>
      </p:sp>
      <p:sp>
        <p:nvSpPr>
          <p:cNvPr id="529" name="Google Shape;285;gee03f3cbbb_0_130"/>
          <p:cNvSpPr/>
          <p:nvPr/>
        </p:nvSpPr>
        <p:spPr>
          <a:xfrm>
            <a:off x="0" y="1"/>
            <a:ext cx="9144000" cy="1170600"/>
          </a:xfrm>
          <a:prstGeom prst="rect">
            <a:avLst/>
          </a:prstGeom>
          <a:solidFill>
            <a:srgbClr val="FFFFFF"/>
          </a:solidFill>
          <a:ln>
            <a:solidFill>
              <a:srgbClr val="FFFFFF"/>
            </a:solidFill>
          </a:ln>
        </p:spPr>
        <p:txBody>
          <a:bodyPr lIns="45719" rIns="45719" anchor="ctr"/>
          <a:lstStyle/>
          <a:p>
            <a:pPr>
              <a:lnSpc>
                <a:spcPct val="115000"/>
              </a:lnSpc>
              <a:defRPr>
                <a:latin typeface="Open Sans"/>
                <a:ea typeface="Open Sans"/>
                <a:cs typeface="Open Sans"/>
                <a:sym typeface="Open Sans"/>
              </a:defRPr>
            </a:pPr>
          </a:p>
        </p:txBody>
      </p:sp>
      <p:sp>
        <p:nvSpPr>
          <p:cNvPr id="530" name="Google Shape;286;gee03f3cbbb_0_130"/>
          <p:cNvSpPr txBox="1"/>
          <p:nvPr/>
        </p:nvSpPr>
        <p:spPr>
          <a:xfrm>
            <a:off x="434621" y="343460"/>
            <a:ext cx="5178902"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atin typeface="Open Sans SemiBold"/>
                <a:ea typeface="Open Sans SemiBold"/>
                <a:cs typeface="Open Sans SemiBold"/>
                <a:sym typeface="Open Sans SemiBold"/>
              </a:defRPr>
            </a:lvl1pPr>
          </a:lstStyle>
          <a:p>
            <a:pPr/>
            <a:r>
              <a:t>Audience Discussion</a:t>
            </a:r>
          </a:p>
        </p:txBody>
      </p:sp>
      <p:sp>
        <p:nvSpPr>
          <p:cNvPr id="531" name="Google Shape;287;gee03f3cbbb_0_130"/>
          <p:cNvSpPr/>
          <p:nvPr/>
        </p:nvSpPr>
        <p:spPr>
          <a:xfrm>
            <a:off x="77050" y="-729323"/>
            <a:ext cx="36901" cy="1"/>
          </a:xfrm>
          <a:prstGeom prst="line">
            <a:avLst/>
          </a:prstGeom>
          <a:ln w="28575">
            <a:solidFill>
              <a:srgbClr val="4E3C82"/>
            </a:solidFill>
          </a:ln>
        </p:spPr>
        <p:txBody>
          <a:bodyPr lIns="45719" rIns="45719"/>
          <a:lstStyle/>
          <a:p>
            <a:pPr/>
          </a:p>
        </p:txBody>
      </p:sp>
      <p:sp>
        <p:nvSpPr>
          <p:cNvPr id="532" name="Google Shape;288;gee03f3cbbb_0_130"/>
          <p:cNvSpPr/>
          <p:nvPr/>
        </p:nvSpPr>
        <p:spPr>
          <a:xfrm>
            <a:off x="461168" y="845478"/>
            <a:ext cx="557401" cy="1"/>
          </a:xfrm>
          <a:prstGeom prst="line">
            <a:avLst/>
          </a:prstGeom>
          <a:ln w="28575">
            <a:solidFill>
              <a:srgbClr val="4EB85C"/>
            </a:solidFill>
          </a:ln>
        </p:spPr>
        <p:txBody>
          <a:bodyPr lIns="45719" rIns="45719"/>
          <a:lstStyle/>
          <a:p>
            <a:pPr/>
          </a:p>
        </p:txBody>
      </p:sp>
      <p:sp>
        <p:nvSpPr>
          <p:cNvPr id="533" name="Google Shape;289;gee03f3cbbb_0_130"/>
          <p:cNvSpPr txBox="1"/>
          <p:nvPr/>
        </p:nvSpPr>
        <p:spPr>
          <a:xfrm>
            <a:off x="507574" y="1575399"/>
            <a:ext cx="7900745" cy="282444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nSpc>
                <a:spcPct val="115000"/>
              </a:lnSpc>
              <a:defRPr b="1" sz="1800">
                <a:solidFill>
                  <a:srgbClr val="46A552"/>
                </a:solidFill>
                <a:latin typeface="Open Sans"/>
                <a:ea typeface="Open Sans"/>
                <a:cs typeface="Open Sans"/>
                <a:sym typeface="Open Sans"/>
              </a:defRPr>
            </a:pPr>
            <a:r>
              <a:t>Question #4</a:t>
            </a:r>
          </a:p>
          <a:p>
            <a:pPr>
              <a:lnSpc>
                <a:spcPct val="115000"/>
              </a:lnSpc>
              <a:defRPr b="1" sz="1800">
                <a:solidFill>
                  <a:srgbClr val="46A552"/>
                </a:solidFill>
                <a:latin typeface="Open Sans"/>
                <a:ea typeface="Open Sans"/>
                <a:cs typeface="Open Sans"/>
                <a:sym typeface="Open Sans"/>
              </a:defRPr>
            </a:pPr>
          </a:p>
          <a:p>
            <a:pPr>
              <a:lnSpc>
                <a:spcPct val="115000"/>
              </a:lnSpc>
              <a:defRPr sz="1700">
                <a:solidFill>
                  <a:schemeClr val="accent2">
                    <a:lumOff val="21764"/>
                  </a:schemeClr>
                </a:solidFill>
                <a:latin typeface="Open Sans"/>
                <a:ea typeface="Open Sans"/>
                <a:cs typeface="Open Sans"/>
                <a:sym typeface="Open Sans"/>
              </a:defRPr>
            </a:pPr>
            <a:r>
              <a:t>Do you/your clinic have a strong therapeutic alliance with your clients?</a:t>
            </a:r>
          </a:p>
          <a:p>
            <a:pPr>
              <a:lnSpc>
                <a:spcPct val="115000"/>
              </a:lnSpc>
              <a:defRPr sz="1700">
                <a:solidFill>
                  <a:schemeClr val="accent2">
                    <a:lumOff val="21764"/>
                  </a:schemeClr>
                </a:solidFill>
                <a:latin typeface="Open Sans"/>
                <a:ea typeface="Open Sans"/>
                <a:cs typeface="Open Sans"/>
                <a:sym typeface="Open Sans"/>
              </a:defRPr>
            </a:pPr>
          </a:p>
          <a:p>
            <a:pPr marL="285750" indent="-285750">
              <a:lnSpc>
                <a:spcPct val="115000"/>
              </a:lnSpc>
              <a:buClr>
                <a:srgbClr val="000000"/>
              </a:buClr>
              <a:buSzPts val="1700"/>
              <a:buFont typeface="Arial"/>
              <a:buChar char="•"/>
              <a:defRPr sz="1700">
                <a:solidFill>
                  <a:schemeClr val="accent2">
                    <a:lumOff val="21764"/>
                  </a:schemeClr>
                </a:solidFill>
                <a:latin typeface="Open Sans"/>
                <a:ea typeface="Open Sans"/>
                <a:cs typeface="Open Sans"/>
                <a:sym typeface="Open Sans"/>
              </a:defRPr>
            </a:pPr>
            <a:r>
              <a:t>How do you work to strengthen the therapeutic alliance between client and provider? </a:t>
            </a:r>
            <a:endParaRPr b="1">
              <a:solidFill>
                <a:srgbClr val="46A552"/>
              </a:solidFill>
            </a:endParaRPr>
          </a:p>
          <a:p>
            <a:pPr>
              <a:lnSpc>
                <a:spcPct val="115000"/>
              </a:lnSpc>
              <a:defRPr sz="1800">
                <a:solidFill>
                  <a:schemeClr val="accent2">
                    <a:lumOff val="21764"/>
                  </a:schemeClr>
                </a:solidFill>
                <a:latin typeface="Open Sans"/>
                <a:ea typeface="Open Sans"/>
                <a:cs typeface="Open Sans"/>
                <a:sym typeface="Open Sans"/>
              </a:defRPr>
            </a:pPr>
          </a:p>
          <a:p>
            <a:pPr>
              <a:lnSpc>
                <a:spcPct val="115000"/>
              </a:lnSpc>
              <a:defRPr b="1" sz="1800">
                <a:solidFill>
                  <a:srgbClr val="46A552"/>
                </a:solidFill>
                <a:latin typeface="Open Sans"/>
                <a:ea typeface="Open Sans"/>
                <a:cs typeface="Open Sans"/>
                <a:sym typeface="Open Sans"/>
              </a:defRPr>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7" name="Google Shape;294;gee03f3cbbb_0_140"/>
          <p:cNvSpPr/>
          <p:nvPr/>
        </p:nvSpPr>
        <p:spPr>
          <a:xfrm flipH="1">
            <a:off x="0" y="0"/>
            <a:ext cx="9144000" cy="5143500"/>
          </a:xfrm>
          <a:prstGeom prst="rect">
            <a:avLst/>
          </a:prstGeom>
          <a:solidFill>
            <a:srgbClr val="F7F5F2"/>
          </a:solidFill>
          <a:ln w="12700">
            <a:miter lim="400000"/>
          </a:ln>
        </p:spPr>
        <p:txBody>
          <a:bodyPr lIns="45719" rIns="45719" anchor="ctr"/>
          <a:lstStyle/>
          <a:p>
            <a:pPr/>
          </a:p>
        </p:txBody>
      </p:sp>
      <p:sp>
        <p:nvSpPr>
          <p:cNvPr id="538" name="Google Shape;295;gee03f3cbbb_0_140"/>
          <p:cNvSpPr/>
          <p:nvPr/>
        </p:nvSpPr>
        <p:spPr>
          <a:xfrm>
            <a:off x="0" y="1"/>
            <a:ext cx="9144000" cy="1170600"/>
          </a:xfrm>
          <a:prstGeom prst="rect">
            <a:avLst/>
          </a:prstGeom>
          <a:solidFill>
            <a:srgbClr val="FFFFFF"/>
          </a:solidFill>
          <a:ln>
            <a:solidFill>
              <a:srgbClr val="FFFFFF"/>
            </a:solidFill>
          </a:ln>
        </p:spPr>
        <p:txBody>
          <a:bodyPr lIns="45719" rIns="45719" anchor="ctr"/>
          <a:lstStyle/>
          <a:p>
            <a:pPr>
              <a:lnSpc>
                <a:spcPct val="115000"/>
              </a:lnSpc>
              <a:defRPr>
                <a:latin typeface="Open Sans"/>
                <a:ea typeface="Open Sans"/>
                <a:cs typeface="Open Sans"/>
                <a:sym typeface="Open Sans"/>
              </a:defRPr>
            </a:pPr>
          </a:p>
        </p:txBody>
      </p:sp>
      <p:sp>
        <p:nvSpPr>
          <p:cNvPr id="539" name="Google Shape;296;gee03f3cbbb_0_140"/>
          <p:cNvSpPr txBox="1"/>
          <p:nvPr/>
        </p:nvSpPr>
        <p:spPr>
          <a:xfrm>
            <a:off x="434621" y="343460"/>
            <a:ext cx="5178902"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atin typeface="Open Sans SemiBold"/>
                <a:ea typeface="Open Sans SemiBold"/>
                <a:cs typeface="Open Sans SemiBold"/>
                <a:sym typeface="Open Sans SemiBold"/>
              </a:defRPr>
            </a:lvl1pPr>
          </a:lstStyle>
          <a:p>
            <a:pPr/>
            <a:r>
              <a:t>Audience Discussion</a:t>
            </a:r>
          </a:p>
        </p:txBody>
      </p:sp>
      <p:sp>
        <p:nvSpPr>
          <p:cNvPr id="540" name="Google Shape;297;gee03f3cbbb_0_140"/>
          <p:cNvSpPr/>
          <p:nvPr/>
        </p:nvSpPr>
        <p:spPr>
          <a:xfrm>
            <a:off x="77050" y="-729323"/>
            <a:ext cx="36901" cy="1"/>
          </a:xfrm>
          <a:prstGeom prst="line">
            <a:avLst/>
          </a:prstGeom>
          <a:ln w="28575">
            <a:solidFill>
              <a:srgbClr val="4E3C82"/>
            </a:solidFill>
          </a:ln>
        </p:spPr>
        <p:txBody>
          <a:bodyPr lIns="45719" rIns="45719"/>
          <a:lstStyle/>
          <a:p>
            <a:pPr/>
          </a:p>
        </p:txBody>
      </p:sp>
      <p:sp>
        <p:nvSpPr>
          <p:cNvPr id="541" name="Google Shape;298;gee03f3cbbb_0_140"/>
          <p:cNvSpPr/>
          <p:nvPr/>
        </p:nvSpPr>
        <p:spPr>
          <a:xfrm>
            <a:off x="461168" y="845478"/>
            <a:ext cx="557401" cy="1"/>
          </a:xfrm>
          <a:prstGeom prst="line">
            <a:avLst/>
          </a:prstGeom>
          <a:ln w="28575">
            <a:solidFill>
              <a:srgbClr val="4EB85C"/>
            </a:solidFill>
          </a:ln>
        </p:spPr>
        <p:txBody>
          <a:bodyPr lIns="45719" rIns="45719"/>
          <a:lstStyle/>
          <a:p>
            <a:pPr/>
          </a:p>
        </p:txBody>
      </p:sp>
      <p:sp>
        <p:nvSpPr>
          <p:cNvPr id="542" name="Google Shape;299;gee03f3cbbb_0_140"/>
          <p:cNvSpPr txBox="1"/>
          <p:nvPr/>
        </p:nvSpPr>
        <p:spPr>
          <a:xfrm>
            <a:off x="507574" y="1575399"/>
            <a:ext cx="8495105" cy="305812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nSpc>
                <a:spcPct val="115000"/>
              </a:lnSpc>
              <a:defRPr b="1" sz="1800">
                <a:solidFill>
                  <a:srgbClr val="46A552"/>
                </a:solidFill>
                <a:latin typeface="Open Sans"/>
                <a:ea typeface="Open Sans"/>
                <a:cs typeface="Open Sans"/>
                <a:sym typeface="Open Sans"/>
              </a:defRPr>
            </a:pPr>
            <a:r>
              <a:t>Question #5</a:t>
            </a:r>
          </a:p>
          <a:p>
            <a:pPr>
              <a:lnSpc>
                <a:spcPct val="115000"/>
              </a:lnSpc>
              <a:defRPr b="1" sz="1500">
                <a:solidFill>
                  <a:srgbClr val="46A552"/>
                </a:solidFill>
                <a:latin typeface="Open Sans"/>
                <a:ea typeface="Open Sans"/>
                <a:cs typeface="Open Sans"/>
                <a:sym typeface="Open Sans"/>
              </a:defRPr>
            </a:pPr>
          </a:p>
          <a:p>
            <a:pPr>
              <a:lnSpc>
                <a:spcPct val="115000"/>
              </a:lnSpc>
              <a:defRPr sz="1700">
                <a:solidFill>
                  <a:schemeClr val="accent2">
                    <a:lumOff val="21764"/>
                  </a:schemeClr>
                </a:solidFill>
                <a:latin typeface="Open Sans"/>
                <a:ea typeface="Open Sans"/>
                <a:cs typeface="Open Sans"/>
                <a:sym typeface="Open Sans"/>
              </a:defRPr>
            </a:pPr>
            <a:r>
              <a:t>Do you share aggregate outcome data with funders, boards and other key stakeholders?</a:t>
            </a:r>
          </a:p>
          <a:p>
            <a:pPr>
              <a:lnSpc>
                <a:spcPct val="115000"/>
              </a:lnSpc>
              <a:defRPr sz="1700">
                <a:solidFill>
                  <a:schemeClr val="accent2">
                    <a:lumOff val="21764"/>
                  </a:schemeClr>
                </a:solidFill>
                <a:latin typeface="Open Sans"/>
                <a:ea typeface="Open Sans"/>
                <a:cs typeface="Open Sans"/>
                <a:sym typeface="Open Sans"/>
              </a:defRPr>
            </a:pPr>
          </a:p>
          <a:p>
            <a:pPr marL="285750" indent="-285750">
              <a:lnSpc>
                <a:spcPct val="115000"/>
              </a:lnSpc>
              <a:buClr>
                <a:srgbClr val="000000"/>
              </a:buClr>
              <a:buSzPts val="1700"/>
              <a:buFont typeface="Arial"/>
              <a:buChar char="•"/>
              <a:defRPr sz="1700">
                <a:solidFill>
                  <a:schemeClr val="accent2">
                    <a:lumOff val="21764"/>
                  </a:schemeClr>
                </a:solidFill>
                <a:latin typeface="Open Sans"/>
                <a:ea typeface="Open Sans"/>
                <a:cs typeface="Open Sans"/>
                <a:sym typeface="Open Sans"/>
              </a:defRPr>
            </a:pPr>
            <a:r>
              <a:t>What type of information are you currently sharing?</a:t>
            </a:r>
          </a:p>
          <a:p>
            <a:pPr marL="285750" indent="-285750">
              <a:lnSpc>
                <a:spcPct val="115000"/>
              </a:lnSpc>
              <a:buClr>
                <a:srgbClr val="000000"/>
              </a:buClr>
              <a:buSzPts val="1700"/>
              <a:buFont typeface="Arial"/>
              <a:buChar char="•"/>
              <a:defRPr sz="1700">
                <a:solidFill>
                  <a:schemeClr val="accent2">
                    <a:lumOff val="21764"/>
                  </a:schemeClr>
                </a:solidFill>
                <a:latin typeface="Open Sans"/>
                <a:ea typeface="Open Sans"/>
                <a:cs typeface="Open Sans"/>
                <a:sym typeface="Open Sans"/>
              </a:defRPr>
            </a:pPr>
            <a:r>
              <a:t>What do you </a:t>
            </a:r>
            <a:r>
              <a:rPr u="sng"/>
              <a:t>wish</a:t>
            </a:r>
            <a:r>
              <a:t> you could share?</a:t>
            </a:r>
          </a:p>
          <a:p>
            <a:pPr>
              <a:lnSpc>
                <a:spcPct val="115000"/>
              </a:lnSpc>
              <a:defRPr sz="1800">
                <a:solidFill>
                  <a:schemeClr val="accent2">
                    <a:lumOff val="21764"/>
                  </a:schemeClr>
                </a:solidFill>
                <a:latin typeface="Open Sans"/>
                <a:ea typeface="Open Sans"/>
                <a:cs typeface="Open Sans"/>
                <a:sym typeface="Open Sans"/>
              </a:defRPr>
            </a:pPr>
          </a:p>
          <a:p>
            <a:pPr>
              <a:lnSpc>
                <a:spcPct val="115000"/>
              </a:lnSpc>
              <a:defRPr b="1" sz="1800">
                <a:solidFill>
                  <a:srgbClr val="46A552"/>
                </a:solidFill>
                <a:latin typeface="Open Sans"/>
                <a:ea typeface="Open Sans"/>
                <a:cs typeface="Open Sans"/>
                <a:sym typeface="Open Sans"/>
              </a:defRPr>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6" name="Google Shape;304;gee03f3cbbb_0_149"/>
          <p:cNvSpPr/>
          <p:nvPr/>
        </p:nvSpPr>
        <p:spPr>
          <a:xfrm flipH="1">
            <a:off x="0" y="0"/>
            <a:ext cx="9144000" cy="5143500"/>
          </a:xfrm>
          <a:prstGeom prst="rect">
            <a:avLst/>
          </a:prstGeom>
          <a:solidFill>
            <a:srgbClr val="F7F5F2"/>
          </a:solidFill>
          <a:ln w="12700">
            <a:miter lim="400000"/>
          </a:ln>
        </p:spPr>
        <p:txBody>
          <a:bodyPr lIns="45719" rIns="45719" anchor="ctr"/>
          <a:lstStyle/>
          <a:p>
            <a:pPr/>
          </a:p>
        </p:txBody>
      </p:sp>
      <p:sp>
        <p:nvSpPr>
          <p:cNvPr id="547" name="Google Shape;305;gee03f3cbbb_0_149"/>
          <p:cNvSpPr/>
          <p:nvPr/>
        </p:nvSpPr>
        <p:spPr>
          <a:xfrm>
            <a:off x="0" y="1"/>
            <a:ext cx="9144000" cy="1170600"/>
          </a:xfrm>
          <a:prstGeom prst="rect">
            <a:avLst/>
          </a:prstGeom>
          <a:solidFill>
            <a:srgbClr val="FFFFFF"/>
          </a:solidFill>
          <a:ln>
            <a:solidFill>
              <a:srgbClr val="FFFFFF"/>
            </a:solidFill>
          </a:ln>
        </p:spPr>
        <p:txBody>
          <a:bodyPr lIns="45719" rIns="45719" anchor="ctr"/>
          <a:lstStyle/>
          <a:p>
            <a:pPr>
              <a:lnSpc>
                <a:spcPct val="115000"/>
              </a:lnSpc>
              <a:defRPr>
                <a:latin typeface="Open Sans"/>
                <a:ea typeface="Open Sans"/>
                <a:cs typeface="Open Sans"/>
                <a:sym typeface="Open Sans"/>
              </a:defRPr>
            </a:pPr>
          </a:p>
        </p:txBody>
      </p:sp>
      <p:sp>
        <p:nvSpPr>
          <p:cNvPr id="548" name="Google Shape;306;gee03f3cbbb_0_149"/>
          <p:cNvSpPr txBox="1"/>
          <p:nvPr/>
        </p:nvSpPr>
        <p:spPr>
          <a:xfrm>
            <a:off x="434621" y="343460"/>
            <a:ext cx="5178902"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atin typeface="Open Sans SemiBold"/>
                <a:ea typeface="Open Sans SemiBold"/>
                <a:cs typeface="Open Sans SemiBold"/>
                <a:sym typeface="Open Sans SemiBold"/>
              </a:defRPr>
            </a:lvl1pPr>
          </a:lstStyle>
          <a:p>
            <a:pPr/>
            <a:r>
              <a:t>Audience Discussion</a:t>
            </a:r>
          </a:p>
        </p:txBody>
      </p:sp>
      <p:sp>
        <p:nvSpPr>
          <p:cNvPr id="549" name="Google Shape;307;gee03f3cbbb_0_149"/>
          <p:cNvSpPr/>
          <p:nvPr/>
        </p:nvSpPr>
        <p:spPr>
          <a:xfrm>
            <a:off x="77050" y="-729323"/>
            <a:ext cx="36901" cy="1"/>
          </a:xfrm>
          <a:prstGeom prst="line">
            <a:avLst/>
          </a:prstGeom>
          <a:ln w="28575">
            <a:solidFill>
              <a:srgbClr val="4E3C82"/>
            </a:solidFill>
          </a:ln>
        </p:spPr>
        <p:txBody>
          <a:bodyPr lIns="45719" rIns="45719"/>
          <a:lstStyle/>
          <a:p>
            <a:pPr/>
          </a:p>
        </p:txBody>
      </p:sp>
      <p:sp>
        <p:nvSpPr>
          <p:cNvPr id="550" name="Google Shape;308;gee03f3cbbb_0_149"/>
          <p:cNvSpPr/>
          <p:nvPr/>
        </p:nvSpPr>
        <p:spPr>
          <a:xfrm>
            <a:off x="461168" y="845478"/>
            <a:ext cx="557401" cy="1"/>
          </a:xfrm>
          <a:prstGeom prst="line">
            <a:avLst/>
          </a:prstGeom>
          <a:ln w="28575">
            <a:solidFill>
              <a:srgbClr val="4EB85C"/>
            </a:solidFill>
          </a:ln>
        </p:spPr>
        <p:txBody>
          <a:bodyPr lIns="45719" rIns="45719"/>
          <a:lstStyle/>
          <a:p>
            <a:pPr/>
          </a:p>
        </p:txBody>
      </p:sp>
      <p:sp>
        <p:nvSpPr>
          <p:cNvPr id="551" name="Google Shape;309;gee03f3cbbb_0_149"/>
          <p:cNvSpPr txBox="1"/>
          <p:nvPr/>
        </p:nvSpPr>
        <p:spPr>
          <a:xfrm>
            <a:off x="507574" y="1575399"/>
            <a:ext cx="7909057" cy="244471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nSpc>
                <a:spcPct val="115000"/>
              </a:lnSpc>
              <a:defRPr b="1" sz="1800">
                <a:solidFill>
                  <a:srgbClr val="46A552"/>
                </a:solidFill>
                <a:latin typeface="Open Sans"/>
                <a:ea typeface="Open Sans"/>
                <a:cs typeface="Open Sans"/>
                <a:sym typeface="Open Sans"/>
              </a:defRPr>
            </a:pPr>
            <a:r>
              <a:t>Question #6</a:t>
            </a:r>
          </a:p>
          <a:p>
            <a:pPr>
              <a:lnSpc>
                <a:spcPct val="115000"/>
              </a:lnSpc>
              <a:defRPr b="1" sz="1500">
                <a:solidFill>
                  <a:srgbClr val="46A552"/>
                </a:solidFill>
                <a:latin typeface="Open Sans"/>
                <a:ea typeface="Open Sans"/>
                <a:cs typeface="Open Sans"/>
                <a:sym typeface="Open Sans"/>
              </a:defRPr>
            </a:pPr>
          </a:p>
          <a:p>
            <a:pPr>
              <a:lnSpc>
                <a:spcPct val="115000"/>
              </a:lnSpc>
              <a:defRPr sz="1600">
                <a:solidFill>
                  <a:schemeClr val="accent2">
                    <a:lumOff val="21764"/>
                  </a:schemeClr>
                </a:solidFill>
                <a:latin typeface="Open Sans"/>
                <a:ea typeface="Open Sans"/>
                <a:cs typeface="Open Sans"/>
                <a:sym typeface="Open Sans"/>
              </a:defRPr>
            </a:pPr>
            <a:r>
              <a:t>Are there any other barriers or challenges that come to mind for you in implementing this model into practice? </a:t>
            </a:r>
          </a:p>
          <a:p>
            <a:pPr>
              <a:lnSpc>
                <a:spcPct val="115000"/>
              </a:lnSpc>
              <a:defRPr sz="1700">
                <a:solidFill>
                  <a:schemeClr val="accent2">
                    <a:lumOff val="21764"/>
                  </a:schemeClr>
                </a:solidFill>
                <a:latin typeface="Open Sans"/>
                <a:ea typeface="Open Sans"/>
                <a:cs typeface="Open Sans"/>
                <a:sym typeface="Open Sans"/>
              </a:defRPr>
            </a:pPr>
          </a:p>
          <a:p>
            <a:pPr>
              <a:lnSpc>
                <a:spcPct val="115000"/>
              </a:lnSpc>
              <a:defRPr sz="1800">
                <a:solidFill>
                  <a:schemeClr val="accent2">
                    <a:lumOff val="21764"/>
                  </a:schemeClr>
                </a:solidFill>
                <a:latin typeface="Open Sans"/>
                <a:ea typeface="Open Sans"/>
                <a:cs typeface="Open Sans"/>
                <a:sym typeface="Open Sans"/>
              </a:defRPr>
            </a:pPr>
          </a:p>
          <a:p>
            <a:pPr>
              <a:lnSpc>
                <a:spcPct val="115000"/>
              </a:lnSpc>
              <a:defRPr b="1" sz="1800">
                <a:solidFill>
                  <a:srgbClr val="46A552"/>
                </a:solidFill>
                <a:latin typeface="Open Sans"/>
                <a:ea typeface="Open Sans"/>
                <a:cs typeface="Open Sans"/>
                <a:sym typeface="Open Sans"/>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3" name="Google Shape;314;gee03f3cbbb_0_259"/>
          <p:cNvSpPr/>
          <p:nvPr/>
        </p:nvSpPr>
        <p:spPr>
          <a:xfrm flipH="1">
            <a:off x="0" y="0"/>
            <a:ext cx="9144000" cy="5143500"/>
          </a:xfrm>
          <a:prstGeom prst="rect">
            <a:avLst/>
          </a:prstGeom>
          <a:solidFill>
            <a:srgbClr val="F7F5F2"/>
          </a:solidFill>
          <a:ln w="12700">
            <a:miter lim="400000"/>
          </a:ln>
        </p:spPr>
        <p:txBody>
          <a:bodyPr lIns="45719" rIns="45719" anchor="ctr"/>
          <a:lstStyle/>
          <a:p>
            <a:pPr/>
          </a:p>
        </p:txBody>
      </p:sp>
      <p:sp>
        <p:nvSpPr>
          <p:cNvPr id="554" name="Google Shape;315;gee03f3cbbb_0_259"/>
          <p:cNvSpPr/>
          <p:nvPr/>
        </p:nvSpPr>
        <p:spPr>
          <a:xfrm>
            <a:off x="0" y="1"/>
            <a:ext cx="9144000" cy="1170600"/>
          </a:xfrm>
          <a:prstGeom prst="rect">
            <a:avLst/>
          </a:prstGeom>
          <a:solidFill>
            <a:srgbClr val="FFFFFF"/>
          </a:solidFill>
          <a:ln>
            <a:solidFill>
              <a:srgbClr val="FFFFFF"/>
            </a:solidFill>
          </a:ln>
        </p:spPr>
        <p:txBody>
          <a:bodyPr lIns="45719" rIns="45719" anchor="ctr"/>
          <a:lstStyle/>
          <a:p>
            <a:pPr>
              <a:lnSpc>
                <a:spcPct val="115000"/>
              </a:lnSpc>
              <a:defRPr>
                <a:latin typeface="Open Sans"/>
                <a:ea typeface="Open Sans"/>
                <a:cs typeface="Open Sans"/>
                <a:sym typeface="Open Sans"/>
              </a:defRPr>
            </a:pPr>
          </a:p>
        </p:txBody>
      </p:sp>
      <p:sp>
        <p:nvSpPr>
          <p:cNvPr id="555" name="Google Shape;316;gee03f3cbbb_0_259"/>
          <p:cNvSpPr txBox="1"/>
          <p:nvPr/>
        </p:nvSpPr>
        <p:spPr>
          <a:xfrm>
            <a:off x="311621" y="375160"/>
            <a:ext cx="5178902"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atin typeface="Open Sans SemiBold"/>
                <a:ea typeface="Open Sans SemiBold"/>
                <a:cs typeface="Open Sans SemiBold"/>
                <a:sym typeface="Open Sans SemiBold"/>
              </a:defRPr>
            </a:lvl1pPr>
          </a:lstStyle>
          <a:p>
            <a:pPr/>
            <a:r>
              <a:t>Successfully Implementing MBC</a:t>
            </a:r>
          </a:p>
        </p:txBody>
      </p:sp>
      <p:sp>
        <p:nvSpPr>
          <p:cNvPr id="556" name="Google Shape;317;gee03f3cbbb_0_259"/>
          <p:cNvSpPr/>
          <p:nvPr/>
        </p:nvSpPr>
        <p:spPr>
          <a:xfrm>
            <a:off x="77050" y="-729323"/>
            <a:ext cx="36901" cy="1"/>
          </a:xfrm>
          <a:prstGeom prst="line">
            <a:avLst/>
          </a:prstGeom>
          <a:ln w="28575">
            <a:solidFill>
              <a:srgbClr val="4E3C82"/>
            </a:solidFill>
          </a:ln>
        </p:spPr>
        <p:txBody>
          <a:bodyPr lIns="45719" rIns="45719"/>
          <a:lstStyle/>
          <a:p>
            <a:pPr/>
          </a:p>
        </p:txBody>
      </p:sp>
      <p:sp>
        <p:nvSpPr>
          <p:cNvPr id="557" name="Google Shape;318;gee03f3cbbb_0_259"/>
          <p:cNvSpPr/>
          <p:nvPr/>
        </p:nvSpPr>
        <p:spPr>
          <a:xfrm>
            <a:off x="311619" y="845478"/>
            <a:ext cx="557401" cy="1"/>
          </a:xfrm>
          <a:prstGeom prst="line">
            <a:avLst/>
          </a:prstGeom>
          <a:ln w="28575">
            <a:solidFill>
              <a:srgbClr val="4EB85C"/>
            </a:solidFill>
          </a:ln>
        </p:spPr>
        <p:txBody>
          <a:bodyPr lIns="45719" rIns="45719"/>
          <a:lstStyle/>
          <a:p>
            <a:pPr/>
          </a:p>
        </p:txBody>
      </p:sp>
      <p:pic>
        <p:nvPicPr>
          <p:cNvPr id="558" name="Google Shape;320;gee03f3cbbb_0_259" descr="Google Shape;320;gee03f3cbbb_0_259"/>
          <p:cNvPicPr>
            <a:picLocks noChangeAspect="1"/>
          </p:cNvPicPr>
          <p:nvPr/>
        </p:nvPicPr>
        <p:blipFill>
          <a:blip r:embed="rId2">
            <a:extLst/>
          </a:blip>
          <a:stretch>
            <a:fillRect/>
          </a:stretch>
        </p:blipFill>
        <p:spPr>
          <a:xfrm>
            <a:off x="5354675" y="1777475"/>
            <a:ext cx="3624077" cy="3255751"/>
          </a:xfrm>
          <a:prstGeom prst="rect">
            <a:avLst/>
          </a:prstGeom>
          <a:ln w="12700">
            <a:miter lim="400000"/>
          </a:ln>
        </p:spPr>
      </p:pic>
      <p:sp>
        <p:nvSpPr>
          <p:cNvPr id="559" name="Google Shape;444;p19"/>
          <p:cNvSpPr txBox="1"/>
          <p:nvPr>
            <p:ph type="body" sz="half" idx="1"/>
          </p:nvPr>
        </p:nvSpPr>
        <p:spPr>
          <a:xfrm>
            <a:off x="478598" y="1641930"/>
            <a:ext cx="3988769" cy="2925522"/>
          </a:xfrm>
          <a:prstGeom prst="rect">
            <a:avLst/>
          </a:prstGeom>
        </p:spPr>
        <p:txBody>
          <a:bodyPr/>
          <a:lstStyle/>
          <a:p>
            <a:pPr indent="-323850">
              <a:lnSpc>
                <a:spcPct val="100000"/>
              </a:lnSpc>
              <a:spcBef>
                <a:spcPts val="600"/>
              </a:spcBef>
              <a:buClr>
                <a:srgbClr val="4EB85C"/>
              </a:buClr>
              <a:buSzPts val="1400"/>
              <a:defRPr sz="1400"/>
            </a:pPr>
            <a:r>
              <a:t>Communicating the value and rationale behind Measurement Based Care with your clinicians.</a:t>
            </a:r>
          </a:p>
          <a:p>
            <a:pPr indent="-323850">
              <a:lnSpc>
                <a:spcPct val="100000"/>
              </a:lnSpc>
              <a:spcBef>
                <a:spcPts val="600"/>
              </a:spcBef>
              <a:buClr>
                <a:srgbClr val="4EB85C"/>
              </a:buClr>
              <a:buSzPts val="1400"/>
              <a:defRPr sz="1400"/>
            </a:pPr>
            <a:r>
              <a:t>Providing clear guidance on how MBC fits within the clinic’s workflow and who is responsible for what (ie. client, therapist, admin).</a:t>
            </a:r>
          </a:p>
          <a:p>
            <a:pPr indent="-323850">
              <a:lnSpc>
                <a:spcPct val="100000"/>
              </a:lnSpc>
              <a:spcBef>
                <a:spcPts val="600"/>
              </a:spcBef>
              <a:buClr>
                <a:srgbClr val="4EB85C"/>
              </a:buClr>
              <a:buSzPts val="1400"/>
              <a:defRPr sz="1400"/>
            </a:pPr>
            <a:r>
              <a:t>Coaching clinicians on how to introduce the concept of Measurement Based Care to clients.</a:t>
            </a:r>
          </a:p>
          <a:p>
            <a:pPr indent="-323850">
              <a:lnSpc>
                <a:spcPct val="100000"/>
              </a:lnSpc>
              <a:spcBef>
                <a:spcPts val="600"/>
              </a:spcBef>
              <a:buClr>
                <a:srgbClr val="4EB85C"/>
              </a:buClr>
              <a:buSzPts val="1400"/>
              <a:defRPr sz="1400"/>
            </a:pPr>
            <a:r>
              <a:t>Giving clients visibility into their outcomes and progress.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1" name="Google Shape;235;gf2468c78ab_0_255"/>
          <p:cNvSpPr/>
          <p:nvPr/>
        </p:nvSpPr>
        <p:spPr>
          <a:xfrm>
            <a:off x="-10022" y="3425"/>
            <a:ext cx="9144001" cy="5156700"/>
          </a:xfrm>
          <a:prstGeom prst="rect">
            <a:avLst/>
          </a:prstGeom>
          <a:solidFill>
            <a:srgbClr val="FFFFFF"/>
          </a:solidFill>
          <a:ln w="12700">
            <a:miter lim="400000"/>
          </a:ln>
        </p:spPr>
        <p:txBody>
          <a:bodyPr lIns="45719" rIns="45719" anchor="ctr"/>
          <a:lstStyle/>
          <a:p>
            <a:pPr/>
          </a:p>
        </p:txBody>
      </p:sp>
      <p:grpSp>
        <p:nvGrpSpPr>
          <p:cNvPr id="567" name="Google Shape;236;gf2468c78ab_0_255"/>
          <p:cNvGrpSpPr/>
          <p:nvPr/>
        </p:nvGrpSpPr>
        <p:grpSpPr>
          <a:xfrm>
            <a:off x="2706880" y="3419942"/>
            <a:ext cx="2501714" cy="1617071"/>
            <a:chOff x="0" y="0"/>
            <a:chExt cx="2501713" cy="1617070"/>
          </a:xfrm>
        </p:grpSpPr>
        <p:sp>
          <p:nvSpPr>
            <p:cNvPr id="562" name="Shape"/>
            <p:cNvSpPr/>
            <p:nvPr/>
          </p:nvSpPr>
          <p:spPr>
            <a:xfrm flipH="1">
              <a:off x="0" y="0"/>
              <a:ext cx="2501714" cy="1409434"/>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EEEEEE"/>
            </a:solidFill>
            <a:ln w="9525" cap="flat">
              <a:solidFill>
                <a:schemeClr val="accent3"/>
              </a:solidFill>
              <a:prstDash val="solid"/>
              <a:round/>
            </a:ln>
            <a:effectLst/>
          </p:spPr>
          <p:txBody>
            <a:bodyPr wrap="square" lIns="45719" tIns="45719" rIns="45719" bIns="45719" numCol="1" anchor="ctr">
              <a:noAutofit/>
            </a:bodyPr>
            <a:lstStyle/>
            <a:p>
              <a:pPr/>
            </a:p>
          </p:txBody>
        </p:sp>
        <p:sp>
          <p:nvSpPr>
            <p:cNvPr id="563" name="Circle"/>
            <p:cNvSpPr/>
            <p:nvPr/>
          </p:nvSpPr>
          <p:spPr>
            <a:xfrm flipH="1">
              <a:off x="1556746" y="1297067"/>
              <a:ext cx="234451" cy="234451"/>
            </a:xfrm>
            <a:prstGeom prst="ellipse">
              <a:avLst/>
            </a:prstGeom>
            <a:solidFill>
              <a:srgbClr val="EEEEEE"/>
            </a:solidFill>
            <a:ln w="9525" cap="flat">
              <a:solidFill>
                <a:schemeClr val="accent3"/>
              </a:solidFill>
              <a:prstDash val="solid"/>
              <a:round/>
            </a:ln>
            <a:effectLst/>
          </p:spPr>
          <p:txBody>
            <a:bodyPr wrap="square" lIns="45719" tIns="45719" rIns="45719" bIns="45719" numCol="1" anchor="ctr">
              <a:noAutofit/>
            </a:bodyPr>
            <a:lstStyle/>
            <a:p>
              <a:pPr/>
            </a:p>
          </p:txBody>
        </p:sp>
        <p:sp>
          <p:nvSpPr>
            <p:cNvPr id="564" name="Circle"/>
            <p:cNvSpPr/>
            <p:nvPr/>
          </p:nvSpPr>
          <p:spPr>
            <a:xfrm flipH="1">
              <a:off x="1664185" y="1451617"/>
              <a:ext cx="156301" cy="156301"/>
            </a:xfrm>
            <a:prstGeom prst="ellipse">
              <a:avLst/>
            </a:prstGeom>
            <a:solidFill>
              <a:srgbClr val="EEEEEE"/>
            </a:solidFill>
            <a:ln w="9525" cap="flat">
              <a:solidFill>
                <a:schemeClr val="accent3"/>
              </a:solidFill>
              <a:prstDash val="solid"/>
              <a:round/>
            </a:ln>
            <a:effectLst/>
          </p:spPr>
          <p:txBody>
            <a:bodyPr wrap="square" lIns="45719" tIns="45719" rIns="45719" bIns="45719" numCol="1" anchor="ctr">
              <a:noAutofit/>
            </a:bodyPr>
            <a:lstStyle/>
            <a:p>
              <a:pPr/>
            </a:p>
          </p:txBody>
        </p:sp>
        <p:sp>
          <p:nvSpPr>
            <p:cNvPr id="565" name="Circle"/>
            <p:cNvSpPr/>
            <p:nvPr/>
          </p:nvSpPr>
          <p:spPr>
            <a:xfrm flipH="1">
              <a:off x="1731811" y="1538920"/>
              <a:ext cx="78151" cy="78151"/>
            </a:xfrm>
            <a:prstGeom prst="ellipse">
              <a:avLst/>
            </a:prstGeom>
            <a:solidFill>
              <a:srgbClr val="EEEEEE"/>
            </a:solidFill>
            <a:ln w="9525" cap="flat">
              <a:solidFill>
                <a:schemeClr val="accent3"/>
              </a:solidFill>
              <a:prstDash val="solid"/>
              <a:round/>
            </a:ln>
            <a:effectLst/>
          </p:spPr>
          <p:txBody>
            <a:bodyPr wrap="square" lIns="45719" tIns="45719" rIns="45719" bIns="45719" numCol="1" anchor="ctr">
              <a:noAutofit/>
            </a:bodyPr>
            <a:lstStyle/>
            <a:p>
              <a:pPr/>
            </a:p>
          </p:txBody>
        </p:sp>
        <p:sp>
          <p:nvSpPr>
            <p:cNvPr id="566" name="Shape"/>
            <p:cNvSpPr/>
            <p:nvPr/>
          </p:nvSpPr>
          <p:spPr>
            <a:xfrm flipH="1">
              <a:off x="82277" y="71668"/>
              <a:ext cx="2292405" cy="1196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9525" cap="flat">
              <a:solidFill>
                <a:schemeClr val="accent3"/>
              </a:solidFill>
              <a:prstDash val="solid"/>
              <a:round/>
            </a:ln>
            <a:effectLst/>
          </p:spPr>
          <p:txBody>
            <a:bodyPr wrap="square" lIns="45719" tIns="45719" rIns="45719" bIns="45719" numCol="1" anchor="ctr">
              <a:noAutofit/>
            </a:bodyPr>
            <a:lstStyle/>
            <a:p>
              <a:pPr/>
            </a:p>
          </p:txBody>
        </p:sp>
      </p:grpSp>
      <p:grpSp>
        <p:nvGrpSpPr>
          <p:cNvPr id="573" name="Google Shape;237;gf2468c78ab_0_255"/>
          <p:cNvGrpSpPr/>
          <p:nvPr/>
        </p:nvGrpSpPr>
        <p:grpSpPr>
          <a:xfrm>
            <a:off x="6070981" y="3213642"/>
            <a:ext cx="2501714" cy="1617072"/>
            <a:chOff x="0" y="0"/>
            <a:chExt cx="2501713" cy="1617070"/>
          </a:xfrm>
        </p:grpSpPr>
        <p:sp>
          <p:nvSpPr>
            <p:cNvPr id="568" name="Shape"/>
            <p:cNvSpPr/>
            <p:nvPr/>
          </p:nvSpPr>
          <p:spPr>
            <a:xfrm>
              <a:off x="-1" y="0"/>
              <a:ext cx="2501715" cy="1409434"/>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EEEEEE"/>
            </a:solidFill>
            <a:ln w="9525" cap="flat">
              <a:solidFill>
                <a:schemeClr val="accent3"/>
              </a:solidFill>
              <a:prstDash val="solid"/>
              <a:round/>
            </a:ln>
            <a:effectLst/>
          </p:spPr>
          <p:txBody>
            <a:bodyPr wrap="square" lIns="45719" tIns="45719" rIns="45719" bIns="45719" numCol="1" anchor="ctr">
              <a:noAutofit/>
            </a:bodyPr>
            <a:lstStyle/>
            <a:p>
              <a:pPr/>
            </a:p>
          </p:txBody>
        </p:sp>
        <p:sp>
          <p:nvSpPr>
            <p:cNvPr id="569" name="Circle"/>
            <p:cNvSpPr/>
            <p:nvPr/>
          </p:nvSpPr>
          <p:spPr>
            <a:xfrm>
              <a:off x="710516" y="1297067"/>
              <a:ext cx="234451" cy="234451"/>
            </a:xfrm>
            <a:prstGeom prst="ellipse">
              <a:avLst/>
            </a:prstGeom>
            <a:solidFill>
              <a:srgbClr val="EEEEEE"/>
            </a:solidFill>
            <a:ln w="9525" cap="flat">
              <a:solidFill>
                <a:schemeClr val="accent3"/>
              </a:solidFill>
              <a:prstDash val="solid"/>
              <a:round/>
            </a:ln>
            <a:effectLst/>
          </p:spPr>
          <p:txBody>
            <a:bodyPr wrap="square" lIns="45719" tIns="45719" rIns="45719" bIns="45719" numCol="1" anchor="ctr">
              <a:noAutofit/>
            </a:bodyPr>
            <a:lstStyle/>
            <a:p>
              <a:pPr/>
            </a:p>
          </p:txBody>
        </p:sp>
        <p:sp>
          <p:nvSpPr>
            <p:cNvPr id="570" name="Circle"/>
            <p:cNvSpPr/>
            <p:nvPr/>
          </p:nvSpPr>
          <p:spPr>
            <a:xfrm>
              <a:off x="681227" y="1451617"/>
              <a:ext cx="156301" cy="156301"/>
            </a:xfrm>
            <a:prstGeom prst="ellipse">
              <a:avLst/>
            </a:prstGeom>
            <a:solidFill>
              <a:srgbClr val="EEEEEE"/>
            </a:solidFill>
            <a:ln w="9525" cap="flat">
              <a:solidFill>
                <a:schemeClr val="accent3"/>
              </a:solidFill>
              <a:prstDash val="solid"/>
              <a:round/>
            </a:ln>
            <a:effectLst/>
          </p:spPr>
          <p:txBody>
            <a:bodyPr wrap="square" lIns="45719" tIns="45719" rIns="45719" bIns="45719" numCol="1" anchor="ctr">
              <a:noAutofit/>
            </a:bodyPr>
            <a:lstStyle/>
            <a:p>
              <a:pPr/>
            </a:p>
          </p:txBody>
        </p:sp>
        <p:sp>
          <p:nvSpPr>
            <p:cNvPr id="571" name="Circle"/>
            <p:cNvSpPr/>
            <p:nvPr/>
          </p:nvSpPr>
          <p:spPr>
            <a:xfrm>
              <a:off x="691751" y="1538920"/>
              <a:ext cx="78151" cy="78151"/>
            </a:xfrm>
            <a:prstGeom prst="ellipse">
              <a:avLst/>
            </a:prstGeom>
            <a:solidFill>
              <a:srgbClr val="EEEEEE"/>
            </a:solidFill>
            <a:ln w="9525" cap="flat">
              <a:solidFill>
                <a:schemeClr val="accent3"/>
              </a:solidFill>
              <a:prstDash val="solid"/>
              <a:round/>
            </a:ln>
            <a:effectLst/>
          </p:spPr>
          <p:txBody>
            <a:bodyPr wrap="square" lIns="45719" tIns="45719" rIns="45719" bIns="45719" numCol="1" anchor="ctr">
              <a:noAutofit/>
            </a:bodyPr>
            <a:lstStyle/>
            <a:p>
              <a:pPr/>
            </a:p>
          </p:txBody>
        </p:sp>
        <p:sp>
          <p:nvSpPr>
            <p:cNvPr id="572" name="Shape"/>
            <p:cNvSpPr/>
            <p:nvPr/>
          </p:nvSpPr>
          <p:spPr>
            <a:xfrm>
              <a:off x="127031" y="71668"/>
              <a:ext cx="2292405" cy="1196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9525" cap="flat">
              <a:solidFill>
                <a:schemeClr val="accent3"/>
              </a:solidFill>
              <a:prstDash val="solid"/>
              <a:round/>
            </a:ln>
            <a:effectLst/>
          </p:spPr>
          <p:txBody>
            <a:bodyPr wrap="square" lIns="45719" tIns="45719" rIns="45719" bIns="45719" numCol="1" anchor="ctr">
              <a:noAutofit/>
            </a:bodyPr>
            <a:lstStyle/>
            <a:p>
              <a:pPr/>
            </a:p>
          </p:txBody>
        </p:sp>
      </p:grpSp>
      <p:grpSp>
        <p:nvGrpSpPr>
          <p:cNvPr id="579" name="Google Shape;238;gf2468c78ab_0_255"/>
          <p:cNvGrpSpPr/>
          <p:nvPr/>
        </p:nvGrpSpPr>
        <p:grpSpPr>
          <a:xfrm>
            <a:off x="3792854" y="2001492"/>
            <a:ext cx="2501715" cy="1617072"/>
            <a:chOff x="0" y="0"/>
            <a:chExt cx="2501713" cy="1617070"/>
          </a:xfrm>
        </p:grpSpPr>
        <p:sp>
          <p:nvSpPr>
            <p:cNvPr id="574" name="Shape"/>
            <p:cNvSpPr/>
            <p:nvPr/>
          </p:nvSpPr>
          <p:spPr>
            <a:xfrm flipH="1">
              <a:off x="0" y="0"/>
              <a:ext cx="2501714" cy="1409434"/>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EEEEEE"/>
            </a:solidFill>
            <a:ln w="9525" cap="flat">
              <a:solidFill>
                <a:schemeClr val="accent3"/>
              </a:solidFill>
              <a:prstDash val="solid"/>
              <a:round/>
            </a:ln>
            <a:effectLst/>
          </p:spPr>
          <p:txBody>
            <a:bodyPr wrap="square" lIns="45719" tIns="45719" rIns="45719" bIns="45719" numCol="1" anchor="ctr">
              <a:noAutofit/>
            </a:bodyPr>
            <a:lstStyle/>
            <a:p>
              <a:pPr>
                <a:defRPr b="1"/>
              </a:pPr>
            </a:p>
          </p:txBody>
        </p:sp>
        <p:sp>
          <p:nvSpPr>
            <p:cNvPr id="575" name="Circle"/>
            <p:cNvSpPr/>
            <p:nvPr/>
          </p:nvSpPr>
          <p:spPr>
            <a:xfrm flipH="1">
              <a:off x="1556746" y="1297067"/>
              <a:ext cx="234451" cy="234451"/>
            </a:xfrm>
            <a:prstGeom prst="ellipse">
              <a:avLst/>
            </a:prstGeom>
            <a:solidFill>
              <a:srgbClr val="EEEEEE"/>
            </a:solidFill>
            <a:ln w="9525" cap="flat">
              <a:solidFill>
                <a:schemeClr val="accent3"/>
              </a:solidFill>
              <a:prstDash val="solid"/>
              <a:round/>
            </a:ln>
            <a:effectLst/>
          </p:spPr>
          <p:txBody>
            <a:bodyPr wrap="square" lIns="45719" tIns="45719" rIns="45719" bIns="45719" numCol="1" anchor="ctr">
              <a:noAutofit/>
            </a:bodyPr>
            <a:lstStyle/>
            <a:p>
              <a:pPr>
                <a:defRPr b="1"/>
              </a:pPr>
            </a:p>
          </p:txBody>
        </p:sp>
        <p:sp>
          <p:nvSpPr>
            <p:cNvPr id="576" name="Circle"/>
            <p:cNvSpPr/>
            <p:nvPr/>
          </p:nvSpPr>
          <p:spPr>
            <a:xfrm flipH="1">
              <a:off x="1664185" y="1451617"/>
              <a:ext cx="156301" cy="156301"/>
            </a:xfrm>
            <a:prstGeom prst="ellipse">
              <a:avLst/>
            </a:prstGeom>
            <a:solidFill>
              <a:srgbClr val="EEEEEE"/>
            </a:solidFill>
            <a:ln w="9525" cap="flat">
              <a:solidFill>
                <a:schemeClr val="accent3"/>
              </a:solidFill>
              <a:prstDash val="solid"/>
              <a:round/>
            </a:ln>
            <a:effectLst/>
          </p:spPr>
          <p:txBody>
            <a:bodyPr wrap="square" lIns="45719" tIns="45719" rIns="45719" bIns="45719" numCol="1" anchor="ctr">
              <a:noAutofit/>
            </a:bodyPr>
            <a:lstStyle/>
            <a:p>
              <a:pPr>
                <a:defRPr b="1"/>
              </a:pPr>
            </a:p>
          </p:txBody>
        </p:sp>
        <p:sp>
          <p:nvSpPr>
            <p:cNvPr id="577" name="Circle"/>
            <p:cNvSpPr/>
            <p:nvPr/>
          </p:nvSpPr>
          <p:spPr>
            <a:xfrm flipH="1">
              <a:off x="1731811" y="1538920"/>
              <a:ext cx="78151" cy="78151"/>
            </a:xfrm>
            <a:prstGeom prst="ellipse">
              <a:avLst/>
            </a:prstGeom>
            <a:solidFill>
              <a:srgbClr val="EEEEEE"/>
            </a:solidFill>
            <a:ln w="9525" cap="flat">
              <a:solidFill>
                <a:schemeClr val="accent3"/>
              </a:solidFill>
              <a:prstDash val="solid"/>
              <a:round/>
            </a:ln>
            <a:effectLst/>
          </p:spPr>
          <p:txBody>
            <a:bodyPr wrap="square" lIns="45719" tIns="45719" rIns="45719" bIns="45719" numCol="1" anchor="ctr">
              <a:noAutofit/>
            </a:bodyPr>
            <a:lstStyle/>
            <a:p>
              <a:pPr>
                <a:defRPr b="1"/>
              </a:pPr>
            </a:p>
          </p:txBody>
        </p:sp>
        <p:sp>
          <p:nvSpPr>
            <p:cNvPr id="578" name="Shape"/>
            <p:cNvSpPr/>
            <p:nvPr/>
          </p:nvSpPr>
          <p:spPr>
            <a:xfrm flipH="1">
              <a:off x="82277" y="71668"/>
              <a:ext cx="2292405" cy="1196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9525" cap="flat">
              <a:solidFill>
                <a:schemeClr val="accent3"/>
              </a:solidFill>
              <a:prstDash val="solid"/>
              <a:round/>
            </a:ln>
            <a:effectLst/>
          </p:spPr>
          <p:txBody>
            <a:bodyPr wrap="square" lIns="45719" tIns="45719" rIns="45719" bIns="45719" numCol="1" anchor="ctr">
              <a:noAutofit/>
            </a:bodyPr>
            <a:lstStyle/>
            <a:p>
              <a:pPr>
                <a:defRPr b="1"/>
              </a:pPr>
            </a:p>
          </p:txBody>
        </p:sp>
      </p:grpSp>
      <p:grpSp>
        <p:nvGrpSpPr>
          <p:cNvPr id="585" name="Google Shape;239;gf2468c78ab_0_255"/>
          <p:cNvGrpSpPr/>
          <p:nvPr/>
        </p:nvGrpSpPr>
        <p:grpSpPr>
          <a:xfrm>
            <a:off x="6395931" y="1367567"/>
            <a:ext cx="2501714" cy="1617071"/>
            <a:chOff x="0" y="0"/>
            <a:chExt cx="2501713" cy="1617070"/>
          </a:xfrm>
        </p:grpSpPr>
        <p:sp>
          <p:nvSpPr>
            <p:cNvPr id="580" name="Shape"/>
            <p:cNvSpPr/>
            <p:nvPr/>
          </p:nvSpPr>
          <p:spPr>
            <a:xfrm>
              <a:off x="-1" y="0"/>
              <a:ext cx="2501715" cy="1409434"/>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EEEEEE"/>
            </a:solidFill>
            <a:ln w="9525" cap="flat">
              <a:solidFill>
                <a:schemeClr val="accent3"/>
              </a:solidFill>
              <a:prstDash val="solid"/>
              <a:round/>
            </a:ln>
            <a:effectLst/>
          </p:spPr>
          <p:txBody>
            <a:bodyPr wrap="square" lIns="45719" tIns="45719" rIns="45719" bIns="45719" numCol="1" anchor="ctr">
              <a:noAutofit/>
            </a:bodyPr>
            <a:lstStyle/>
            <a:p>
              <a:pPr/>
            </a:p>
          </p:txBody>
        </p:sp>
        <p:sp>
          <p:nvSpPr>
            <p:cNvPr id="581" name="Circle"/>
            <p:cNvSpPr/>
            <p:nvPr/>
          </p:nvSpPr>
          <p:spPr>
            <a:xfrm>
              <a:off x="710516" y="1297067"/>
              <a:ext cx="234451" cy="234451"/>
            </a:xfrm>
            <a:prstGeom prst="ellipse">
              <a:avLst/>
            </a:prstGeom>
            <a:solidFill>
              <a:srgbClr val="EEEEEE"/>
            </a:solidFill>
            <a:ln w="9525" cap="flat">
              <a:solidFill>
                <a:schemeClr val="accent3"/>
              </a:solidFill>
              <a:prstDash val="solid"/>
              <a:round/>
            </a:ln>
            <a:effectLst/>
          </p:spPr>
          <p:txBody>
            <a:bodyPr wrap="square" lIns="45719" tIns="45719" rIns="45719" bIns="45719" numCol="1" anchor="ctr">
              <a:noAutofit/>
            </a:bodyPr>
            <a:lstStyle/>
            <a:p>
              <a:pPr/>
            </a:p>
          </p:txBody>
        </p:sp>
        <p:sp>
          <p:nvSpPr>
            <p:cNvPr id="582" name="Circle"/>
            <p:cNvSpPr/>
            <p:nvPr/>
          </p:nvSpPr>
          <p:spPr>
            <a:xfrm>
              <a:off x="681227" y="1451617"/>
              <a:ext cx="156301" cy="156301"/>
            </a:xfrm>
            <a:prstGeom prst="ellipse">
              <a:avLst/>
            </a:prstGeom>
            <a:solidFill>
              <a:srgbClr val="EEEEEE"/>
            </a:solidFill>
            <a:ln w="9525" cap="flat">
              <a:solidFill>
                <a:schemeClr val="accent3"/>
              </a:solidFill>
              <a:prstDash val="solid"/>
              <a:round/>
            </a:ln>
            <a:effectLst/>
          </p:spPr>
          <p:txBody>
            <a:bodyPr wrap="square" lIns="45719" tIns="45719" rIns="45719" bIns="45719" numCol="1" anchor="ctr">
              <a:noAutofit/>
            </a:bodyPr>
            <a:lstStyle/>
            <a:p>
              <a:pPr/>
            </a:p>
          </p:txBody>
        </p:sp>
        <p:sp>
          <p:nvSpPr>
            <p:cNvPr id="583" name="Circle"/>
            <p:cNvSpPr/>
            <p:nvPr/>
          </p:nvSpPr>
          <p:spPr>
            <a:xfrm>
              <a:off x="691751" y="1538920"/>
              <a:ext cx="78151" cy="78151"/>
            </a:xfrm>
            <a:prstGeom prst="ellipse">
              <a:avLst/>
            </a:prstGeom>
            <a:solidFill>
              <a:srgbClr val="EEEEEE"/>
            </a:solidFill>
            <a:ln w="9525" cap="flat">
              <a:solidFill>
                <a:schemeClr val="accent3"/>
              </a:solidFill>
              <a:prstDash val="solid"/>
              <a:round/>
            </a:ln>
            <a:effectLst/>
          </p:spPr>
          <p:txBody>
            <a:bodyPr wrap="square" lIns="45719" tIns="45719" rIns="45719" bIns="45719" numCol="1" anchor="ctr">
              <a:noAutofit/>
            </a:bodyPr>
            <a:lstStyle/>
            <a:p>
              <a:pPr/>
            </a:p>
          </p:txBody>
        </p:sp>
        <p:sp>
          <p:nvSpPr>
            <p:cNvPr id="584" name="Shape"/>
            <p:cNvSpPr/>
            <p:nvPr/>
          </p:nvSpPr>
          <p:spPr>
            <a:xfrm>
              <a:off x="127031" y="71668"/>
              <a:ext cx="2292405" cy="1196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9525" cap="flat">
              <a:solidFill>
                <a:schemeClr val="accent3"/>
              </a:solidFill>
              <a:prstDash val="solid"/>
              <a:round/>
            </a:ln>
            <a:effectLst/>
          </p:spPr>
          <p:txBody>
            <a:bodyPr wrap="square" lIns="45719" tIns="45719" rIns="45719" bIns="45719" numCol="1" anchor="ctr">
              <a:noAutofit/>
            </a:bodyPr>
            <a:lstStyle/>
            <a:p>
              <a:pPr/>
            </a:p>
          </p:txBody>
        </p:sp>
      </p:grpSp>
      <p:grpSp>
        <p:nvGrpSpPr>
          <p:cNvPr id="590" name="Google Shape;240;gf2468c78ab_0_255"/>
          <p:cNvGrpSpPr/>
          <p:nvPr/>
        </p:nvGrpSpPr>
        <p:grpSpPr>
          <a:xfrm>
            <a:off x="4627218" y="381764"/>
            <a:ext cx="2280922" cy="1375667"/>
            <a:chOff x="0" y="0"/>
            <a:chExt cx="2280920" cy="1375665"/>
          </a:xfrm>
        </p:grpSpPr>
        <p:sp>
          <p:nvSpPr>
            <p:cNvPr id="586" name="Shape"/>
            <p:cNvSpPr/>
            <p:nvPr/>
          </p:nvSpPr>
          <p:spPr>
            <a:xfrm>
              <a:off x="-1" y="-1"/>
              <a:ext cx="2280922" cy="1199027"/>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FFFFF"/>
            </a:solidFill>
            <a:ln w="12700" cap="flat">
              <a:noFill/>
              <a:miter lim="400000"/>
            </a:ln>
            <a:effectLst/>
          </p:spPr>
          <p:txBody>
            <a:bodyPr wrap="square" lIns="45719" tIns="45719" rIns="45719" bIns="45719" numCol="1" anchor="ctr">
              <a:noAutofit/>
            </a:bodyPr>
            <a:lstStyle/>
            <a:p>
              <a:pPr/>
            </a:p>
          </p:txBody>
        </p:sp>
        <p:sp>
          <p:nvSpPr>
            <p:cNvPr id="587" name="Circle"/>
            <p:cNvSpPr/>
            <p:nvPr/>
          </p:nvSpPr>
          <p:spPr>
            <a:xfrm>
              <a:off x="654735" y="1103790"/>
              <a:ext cx="199451" cy="199451"/>
            </a:xfrm>
            <a:prstGeom prst="ellipse">
              <a:avLst/>
            </a:prstGeom>
            <a:solidFill>
              <a:srgbClr val="FFFFFF"/>
            </a:solidFill>
            <a:ln w="12700" cap="flat">
              <a:noFill/>
              <a:miter lim="400000"/>
            </a:ln>
            <a:effectLst/>
          </p:spPr>
          <p:txBody>
            <a:bodyPr wrap="square" lIns="45719" tIns="45719" rIns="45719" bIns="45719" numCol="1" anchor="ctr">
              <a:noAutofit/>
            </a:bodyPr>
            <a:lstStyle/>
            <a:p>
              <a:pPr/>
            </a:p>
          </p:txBody>
        </p:sp>
        <p:sp>
          <p:nvSpPr>
            <p:cNvPr id="588" name="Circle"/>
            <p:cNvSpPr/>
            <p:nvPr/>
          </p:nvSpPr>
          <p:spPr>
            <a:xfrm>
              <a:off x="626102" y="1234555"/>
              <a:ext cx="132967" cy="132967"/>
            </a:xfrm>
            <a:prstGeom prst="ellipse">
              <a:avLst/>
            </a:prstGeom>
            <a:solidFill>
              <a:srgbClr val="FFFFFF"/>
            </a:solidFill>
            <a:ln w="12700" cap="flat">
              <a:noFill/>
              <a:miter lim="400000"/>
            </a:ln>
            <a:effectLst/>
          </p:spPr>
          <p:txBody>
            <a:bodyPr wrap="square" lIns="45719" tIns="45719" rIns="45719" bIns="45719" numCol="1" anchor="ctr">
              <a:noAutofit/>
            </a:bodyPr>
            <a:lstStyle/>
            <a:p>
              <a:pPr/>
            </a:p>
          </p:txBody>
        </p:sp>
        <p:sp>
          <p:nvSpPr>
            <p:cNvPr id="589" name="Circle"/>
            <p:cNvSpPr/>
            <p:nvPr/>
          </p:nvSpPr>
          <p:spPr>
            <a:xfrm>
              <a:off x="633084" y="1309181"/>
              <a:ext cx="66485" cy="66485"/>
            </a:xfrm>
            <a:prstGeom prst="ellipse">
              <a:avLst/>
            </a:prstGeom>
            <a:solidFill>
              <a:srgbClr val="FFFFFF"/>
            </a:solidFill>
            <a:ln w="12700" cap="flat">
              <a:noFill/>
              <a:miter lim="400000"/>
            </a:ln>
            <a:effectLst/>
          </p:spPr>
          <p:txBody>
            <a:bodyPr wrap="square" lIns="45719" tIns="45719" rIns="45719" bIns="45719" numCol="1" anchor="ctr">
              <a:noAutofit/>
            </a:bodyPr>
            <a:lstStyle/>
            <a:p>
              <a:pPr/>
            </a:p>
          </p:txBody>
        </p:sp>
      </p:grpSp>
      <p:sp>
        <p:nvSpPr>
          <p:cNvPr id="591" name="Google Shape;241;gf2468c78ab_0_255"/>
          <p:cNvSpPr txBox="1"/>
          <p:nvPr>
            <p:ph type="body" sz="quarter" idx="1"/>
          </p:nvPr>
        </p:nvSpPr>
        <p:spPr>
          <a:xfrm>
            <a:off x="581517" y="1650725"/>
            <a:ext cx="3186602" cy="2024551"/>
          </a:xfrm>
          <a:prstGeom prst="rect">
            <a:avLst/>
          </a:prstGeom>
        </p:spPr>
        <p:txBody>
          <a:bodyPr/>
          <a:lstStyle/>
          <a:p>
            <a:pPr marL="0" indent="0">
              <a:buSzTx/>
              <a:buNone/>
              <a:defRPr sz="1400"/>
            </a:pPr>
            <a:r>
              <a:t>Let’s discuss some of the most common </a:t>
            </a:r>
            <a:r>
              <a:rPr i="1"/>
              <a:t>perceived </a:t>
            </a:r>
            <a:r>
              <a:t> barriers to implementing Measurement Based Care – and how organization have successfully addressed them.</a:t>
            </a:r>
          </a:p>
        </p:txBody>
      </p:sp>
      <p:sp>
        <p:nvSpPr>
          <p:cNvPr id="592" name="Google Shape;242;gf2468c78ab_0_255"/>
          <p:cNvSpPr txBox="1"/>
          <p:nvPr>
            <p:ph type="title"/>
          </p:nvPr>
        </p:nvSpPr>
        <p:spPr>
          <a:xfrm>
            <a:off x="308953" y="390628"/>
            <a:ext cx="4287326" cy="420302"/>
          </a:xfrm>
          <a:prstGeom prst="rect">
            <a:avLst/>
          </a:prstGeom>
        </p:spPr>
        <p:txBody>
          <a:bodyPr/>
          <a:lstStyle>
            <a:lvl1pPr defTabSz="667512">
              <a:defRPr sz="2190">
                <a:latin typeface="Open Sans SemiBold"/>
                <a:ea typeface="Open Sans SemiBold"/>
                <a:cs typeface="Open Sans SemiBold"/>
                <a:sym typeface="Open Sans SemiBold"/>
              </a:defRPr>
            </a:lvl1pPr>
          </a:lstStyle>
          <a:p>
            <a:pPr/>
            <a:r>
              <a:t>Perceived Implementation Barriers</a:t>
            </a:r>
          </a:p>
        </p:txBody>
      </p:sp>
      <p:grpSp>
        <p:nvGrpSpPr>
          <p:cNvPr id="598" name="Google Shape;244;gf2468c78ab_0_255"/>
          <p:cNvGrpSpPr/>
          <p:nvPr/>
        </p:nvGrpSpPr>
        <p:grpSpPr>
          <a:xfrm>
            <a:off x="4762441" y="201242"/>
            <a:ext cx="2501714" cy="1617071"/>
            <a:chOff x="0" y="0"/>
            <a:chExt cx="2501713" cy="1617070"/>
          </a:xfrm>
        </p:grpSpPr>
        <p:sp>
          <p:nvSpPr>
            <p:cNvPr id="593" name="Shape"/>
            <p:cNvSpPr/>
            <p:nvPr/>
          </p:nvSpPr>
          <p:spPr>
            <a:xfrm>
              <a:off x="-1" y="0"/>
              <a:ext cx="2501715" cy="1409434"/>
            </a:xfrm>
            <a:custGeom>
              <a:avLst/>
              <a:gdLst/>
              <a:ahLst/>
              <a:cxnLst>
                <a:cxn ang="0">
                  <a:pos x="wd2" y="hd2"/>
                </a:cxn>
                <a:cxn ang="5400000">
                  <a:pos x="wd2" y="hd2"/>
                </a:cxn>
                <a:cxn ang="10800000">
                  <a:pos x="wd2" y="hd2"/>
                </a:cxn>
                <a:cxn ang="16200000">
                  <a:pos x="wd2" y="hd2"/>
                </a:cxn>
              </a:cxnLst>
              <a:rect l="0" t="0" r="r" b="b"/>
              <a:pathLst>
                <a:path w="20879" h="20684" fill="norm" stroke="1"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EEEEEE"/>
            </a:solidFill>
            <a:ln w="9525" cap="flat">
              <a:solidFill>
                <a:schemeClr val="accent3"/>
              </a:solidFill>
              <a:prstDash val="solid"/>
              <a:round/>
            </a:ln>
            <a:effectLst/>
          </p:spPr>
          <p:txBody>
            <a:bodyPr wrap="square" lIns="45719" tIns="45719" rIns="45719" bIns="45719" numCol="1" anchor="ctr">
              <a:noAutofit/>
            </a:bodyPr>
            <a:lstStyle/>
            <a:p>
              <a:pPr/>
            </a:p>
          </p:txBody>
        </p:sp>
        <p:sp>
          <p:nvSpPr>
            <p:cNvPr id="594" name="Circle"/>
            <p:cNvSpPr/>
            <p:nvPr/>
          </p:nvSpPr>
          <p:spPr>
            <a:xfrm>
              <a:off x="710516" y="1297067"/>
              <a:ext cx="234451" cy="234451"/>
            </a:xfrm>
            <a:prstGeom prst="ellipse">
              <a:avLst/>
            </a:prstGeom>
            <a:solidFill>
              <a:srgbClr val="EEEEEE"/>
            </a:solidFill>
            <a:ln w="9525" cap="flat">
              <a:solidFill>
                <a:schemeClr val="accent3"/>
              </a:solidFill>
              <a:prstDash val="solid"/>
              <a:round/>
            </a:ln>
            <a:effectLst/>
          </p:spPr>
          <p:txBody>
            <a:bodyPr wrap="square" lIns="45719" tIns="45719" rIns="45719" bIns="45719" numCol="1" anchor="ctr">
              <a:noAutofit/>
            </a:bodyPr>
            <a:lstStyle/>
            <a:p>
              <a:pPr/>
            </a:p>
          </p:txBody>
        </p:sp>
        <p:sp>
          <p:nvSpPr>
            <p:cNvPr id="595" name="Circle"/>
            <p:cNvSpPr/>
            <p:nvPr/>
          </p:nvSpPr>
          <p:spPr>
            <a:xfrm>
              <a:off x="681227" y="1451617"/>
              <a:ext cx="156301" cy="156301"/>
            </a:xfrm>
            <a:prstGeom prst="ellipse">
              <a:avLst/>
            </a:prstGeom>
            <a:solidFill>
              <a:srgbClr val="EEEEEE"/>
            </a:solidFill>
            <a:ln w="9525" cap="flat">
              <a:solidFill>
                <a:schemeClr val="accent3"/>
              </a:solidFill>
              <a:prstDash val="solid"/>
              <a:round/>
            </a:ln>
            <a:effectLst/>
          </p:spPr>
          <p:txBody>
            <a:bodyPr wrap="square" lIns="45719" tIns="45719" rIns="45719" bIns="45719" numCol="1" anchor="ctr">
              <a:noAutofit/>
            </a:bodyPr>
            <a:lstStyle/>
            <a:p>
              <a:pPr/>
            </a:p>
          </p:txBody>
        </p:sp>
        <p:sp>
          <p:nvSpPr>
            <p:cNvPr id="596" name="Circle"/>
            <p:cNvSpPr/>
            <p:nvPr/>
          </p:nvSpPr>
          <p:spPr>
            <a:xfrm>
              <a:off x="691751" y="1538920"/>
              <a:ext cx="78151" cy="78151"/>
            </a:xfrm>
            <a:prstGeom prst="ellipse">
              <a:avLst/>
            </a:prstGeom>
            <a:solidFill>
              <a:srgbClr val="EEEEEE"/>
            </a:solidFill>
            <a:ln w="9525" cap="flat">
              <a:solidFill>
                <a:schemeClr val="accent3"/>
              </a:solidFill>
              <a:prstDash val="solid"/>
              <a:round/>
            </a:ln>
            <a:effectLst/>
          </p:spPr>
          <p:txBody>
            <a:bodyPr wrap="square" lIns="45719" tIns="45719" rIns="45719" bIns="45719" numCol="1" anchor="ctr">
              <a:noAutofit/>
            </a:bodyPr>
            <a:lstStyle/>
            <a:p>
              <a:pPr/>
            </a:p>
          </p:txBody>
        </p:sp>
        <p:sp>
          <p:nvSpPr>
            <p:cNvPr id="597" name="Shape"/>
            <p:cNvSpPr/>
            <p:nvPr/>
          </p:nvSpPr>
          <p:spPr>
            <a:xfrm>
              <a:off x="127031" y="71668"/>
              <a:ext cx="2292405" cy="1196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 y="14010"/>
                  </a:moveTo>
                  <a:cubicBezTo>
                    <a:pt x="899" y="14066"/>
                    <a:pt x="417" y="13902"/>
                    <a:pt x="0" y="13542"/>
                  </a:cubicBezTo>
                  <a:moveTo>
                    <a:pt x="2598" y="19137"/>
                  </a:move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9525" cap="flat">
              <a:solidFill>
                <a:schemeClr val="accent3"/>
              </a:solidFill>
              <a:prstDash val="solid"/>
              <a:round/>
            </a:ln>
            <a:effectLst/>
          </p:spPr>
          <p:txBody>
            <a:bodyPr wrap="square" lIns="45719" tIns="45719" rIns="45719" bIns="45719" numCol="1" anchor="ctr">
              <a:noAutofit/>
            </a:bodyPr>
            <a:lstStyle/>
            <a:p>
              <a:pPr/>
            </a:p>
          </p:txBody>
        </p:sp>
      </p:grpSp>
      <p:sp>
        <p:nvSpPr>
          <p:cNvPr id="599" name="Google Shape;245;gf2468c78ab_0_255"/>
          <p:cNvSpPr txBox="1"/>
          <p:nvPr/>
        </p:nvSpPr>
        <p:spPr>
          <a:xfrm>
            <a:off x="5126735" y="616600"/>
            <a:ext cx="1763400" cy="614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a:solidFill>
                  <a:schemeClr val="accent2">
                    <a:lumOff val="21764"/>
                  </a:schemeClr>
                </a:solidFill>
                <a:latin typeface="Open Sans"/>
                <a:ea typeface="Open Sans"/>
                <a:cs typeface="Open Sans"/>
                <a:sym typeface="Open Sans"/>
              </a:defRPr>
            </a:pPr>
            <a:r>
              <a:t>Does MBC replace </a:t>
            </a:r>
          </a:p>
          <a:p>
            <a:pPr algn="ctr">
              <a:defRPr>
                <a:solidFill>
                  <a:schemeClr val="accent2">
                    <a:lumOff val="21764"/>
                  </a:schemeClr>
                </a:solidFill>
                <a:latin typeface="Open Sans"/>
                <a:ea typeface="Open Sans"/>
                <a:cs typeface="Open Sans"/>
                <a:sym typeface="Open Sans"/>
              </a:defRPr>
            </a:pPr>
            <a:r>
              <a:t>clinical judgement?</a:t>
            </a:r>
          </a:p>
        </p:txBody>
      </p:sp>
      <p:sp>
        <p:nvSpPr>
          <p:cNvPr id="600" name="Google Shape;246;gf2468c78ab_0_255"/>
          <p:cNvSpPr txBox="1"/>
          <p:nvPr/>
        </p:nvSpPr>
        <p:spPr>
          <a:xfrm>
            <a:off x="6534549" y="1650725"/>
            <a:ext cx="2225401" cy="8305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a:solidFill>
                  <a:schemeClr val="accent2">
                    <a:lumOff val="21764"/>
                  </a:schemeClr>
                </a:solidFill>
                <a:latin typeface="Open Sans"/>
                <a:ea typeface="Open Sans"/>
                <a:cs typeface="Open Sans"/>
                <a:sym typeface="Open Sans"/>
              </a:defRPr>
            </a:pPr>
            <a:r>
              <a:t>Will the Clinic Directors </a:t>
            </a:r>
          </a:p>
          <a:p>
            <a:pPr algn="ctr">
              <a:defRPr>
                <a:solidFill>
                  <a:schemeClr val="accent2">
                    <a:lumOff val="21764"/>
                  </a:schemeClr>
                </a:solidFill>
                <a:latin typeface="Open Sans"/>
                <a:ea typeface="Open Sans"/>
                <a:cs typeface="Open Sans"/>
                <a:sym typeface="Open Sans"/>
              </a:defRPr>
            </a:pPr>
            <a:r>
              <a:t>be reviewing all of </a:t>
            </a:r>
          </a:p>
          <a:p>
            <a:pPr algn="ctr">
              <a:defRPr>
                <a:solidFill>
                  <a:schemeClr val="accent2">
                    <a:lumOff val="21764"/>
                  </a:schemeClr>
                </a:solidFill>
                <a:latin typeface="Open Sans"/>
                <a:ea typeface="Open Sans"/>
                <a:cs typeface="Open Sans"/>
                <a:sym typeface="Open Sans"/>
              </a:defRPr>
            </a:pPr>
            <a:r>
              <a:t>my notes and cases?</a:t>
            </a:r>
          </a:p>
        </p:txBody>
      </p:sp>
      <p:sp>
        <p:nvSpPr>
          <p:cNvPr id="601" name="Google Shape;247;gf2468c78ab_0_255"/>
          <p:cNvSpPr txBox="1"/>
          <p:nvPr/>
        </p:nvSpPr>
        <p:spPr>
          <a:xfrm>
            <a:off x="4161549" y="2176950"/>
            <a:ext cx="1763400" cy="10464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a:solidFill>
                  <a:schemeClr val="accent2">
                    <a:lumOff val="21764"/>
                  </a:schemeClr>
                </a:solidFill>
                <a:latin typeface="Open Sans"/>
                <a:ea typeface="Open Sans"/>
                <a:cs typeface="Open Sans"/>
                <a:sym typeface="Open Sans"/>
              </a:defRPr>
            </a:lvl1pPr>
          </a:lstStyle>
          <a:p>
            <a:pPr/>
            <a:r>
              <a:t>Is this new process going to add to my already full workload?</a:t>
            </a:r>
          </a:p>
        </p:txBody>
      </p:sp>
      <p:sp>
        <p:nvSpPr>
          <p:cNvPr id="602" name="Google Shape;248;gf2468c78ab_0_255"/>
          <p:cNvSpPr txBox="1"/>
          <p:nvPr/>
        </p:nvSpPr>
        <p:spPr>
          <a:xfrm>
            <a:off x="6440599" y="3604650"/>
            <a:ext cx="1763400" cy="614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a:solidFill>
                  <a:schemeClr val="accent2">
                    <a:lumOff val="21764"/>
                  </a:schemeClr>
                </a:solidFill>
                <a:latin typeface="Open Sans"/>
                <a:ea typeface="Open Sans"/>
                <a:cs typeface="Open Sans"/>
                <a:sym typeface="Open Sans"/>
              </a:defRPr>
            </a:lvl1pPr>
          </a:lstStyle>
          <a:p>
            <a:pPr/>
            <a:r>
              <a:t>Is the data clinically useful?</a:t>
            </a:r>
          </a:p>
        </p:txBody>
      </p:sp>
      <p:sp>
        <p:nvSpPr>
          <p:cNvPr id="603" name="Google Shape;249;gf2468c78ab_0_255"/>
          <p:cNvSpPr txBox="1"/>
          <p:nvPr/>
        </p:nvSpPr>
        <p:spPr>
          <a:xfrm>
            <a:off x="3075575" y="3595399"/>
            <a:ext cx="1763400" cy="10464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a:solidFill>
                  <a:schemeClr val="accent2">
                    <a:lumOff val="21764"/>
                  </a:schemeClr>
                </a:solidFill>
                <a:latin typeface="Open Sans"/>
                <a:ea typeface="Open Sans"/>
                <a:cs typeface="Open Sans"/>
                <a:sym typeface="Open Sans"/>
              </a:defRPr>
            </a:lvl1pPr>
          </a:lstStyle>
          <a:p>
            <a:pPr/>
            <a:r>
              <a:t>Will my clients engage and want to complete assessments?</a:t>
            </a:r>
          </a:p>
        </p:txBody>
      </p:sp>
      <p:sp>
        <p:nvSpPr>
          <p:cNvPr id="604" name="Google Shape;318;gee03f3cbbb_0_259"/>
          <p:cNvSpPr/>
          <p:nvPr/>
        </p:nvSpPr>
        <p:spPr>
          <a:xfrm>
            <a:off x="311619" y="845478"/>
            <a:ext cx="557401" cy="1"/>
          </a:xfrm>
          <a:prstGeom prst="line">
            <a:avLst/>
          </a:prstGeom>
          <a:ln w="28575">
            <a:solidFill>
              <a:srgbClr val="4EB85C"/>
            </a:solidFill>
          </a:ln>
        </p:spPr>
        <p:txBody>
          <a:bodyPr lIns="45719" rIns="45719"/>
          <a:lstStyle/>
          <a:p>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6" name="Google Shape;314;gee03f3cbbb_0_259"/>
          <p:cNvSpPr/>
          <p:nvPr/>
        </p:nvSpPr>
        <p:spPr>
          <a:xfrm flipH="1">
            <a:off x="0" y="12700"/>
            <a:ext cx="9144000" cy="5143500"/>
          </a:xfrm>
          <a:prstGeom prst="rect">
            <a:avLst/>
          </a:prstGeom>
          <a:solidFill>
            <a:srgbClr val="F7F5F2"/>
          </a:solidFill>
          <a:ln w="12700">
            <a:miter lim="400000"/>
          </a:ln>
        </p:spPr>
        <p:txBody>
          <a:bodyPr lIns="45719" rIns="45719" anchor="ctr"/>
          <a:lstStyle/>
          <a:p>
            <a:pPr/>
          </a:p>
        </p:txBody>
      </p:sp>
      <p:sp>
        <p:nvSpPr>
          <p:cNvPr id="607" name="Google Shape;315;gee03f3cbbb_0_259"/>
          <p:cNvSpPr/>
          <p:nvPr/>
        </p:nvSpPr>
        <p:spPr>
          <a:xfrm>
            <a:off x="0" y="1"/>
            <a:ext cx="9144000" cy="1170600"/>
          </a:xfrm>
          <a:prstGeom prst="rect">
            <a:avLst/>
          </a:prstGeom>
          <a:solidFill>
            <a:srgbClr val="FFFFFF"/>
          </a:solidFill>
          <a:ln>
            <a:solidFill>
              <a:srgbClr val="FFFFFF"/>
            </a:solidFill>
          </a:ln>
        </p:spPr>
        <p:txBody>
          <a:bodyPr lIns="45719" rIns="45719" anchor="ctr"/>
          <a:lstStyle/>
          <a:p>
            <a:pPr>
              <a:lnSpc>
                <a:spcPct val="115000"/>
              </a:lnSpc>
              <a:defRPr>
                <a:latin typeface="Open Sans"/>
                <a:ea typeface="Open Sans"/>
                <a:cs typeface="Open Sans"/>
                <a:sym typeface="Open Sans"/>
              </a:defRPr>
            </a:pPr>
          </a:p>
        </p:txBody>
      </p:sp>
      <p:sp>
        <p:nvSpPr>
          <p:cNvPr id="608" name="Google Shape;316;gee03f3cbbb_0_259"/>
          <p:cNvSpPr txBox="1"/>
          <p:nvPr/>
        </p:nvSpPr>
        <p:spPr>
          <a:xfrm>
            <a:off x="311622" y="375160"/>
            <a:ext cx="7640474"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atin typeface="Open Sans SemiBold"/>
                <a:ea typeface="Open Sans SemiBold"/>
                <a:cs typeface="Open Sans SemiBold"/>
                <a:sym typeface="Open Sans SemiBold"/>
              </a:defRPr>
            </a:lvl1pPr>
          </a:lstStyle>
          <a:p>
            <a:pPr/>
            <a:r>
              <a:t>Perceived Barrier #1</a:t>
            </a:r>
          </a:p>
        </p:txBody>
      </p:sp>
      <p:sp>
        <p:nvSpPr>
          <p:cNvPr id="609" name="Google Shape;317;gee03f3cbbb_0_259"/>
          <p:cNvSpPr/>
          <p:nvPr/>
        </p:nvSpPr>
        <p:spPr>
          <a:xfrm>
            <a:off x="77050" y="-729323"/>
            <a:ext cx="36901" cy="1"/>
          </a:xfrm>
          <a:prstGeom prst="line">
            <a:avLst/>
          </a:prstGeom>
          <a:ln w="28575">
            <a:solidFill>
              <a:srgbClr val="4E3C82"/>
            </a:solidFill>
          </a:ln>
        </p:spPr>
        <p:txBody>
          <a:bodyPr lIns="45719" rIns="45719"/>
          <a:lstStyle/>
          <a:p>
            <a:pPr/>
          </a:p>
        </p:txBody>
      </p:sp>
      <p:sp>
        <p:nvSpPr>
          <p:cNvPr id="610" name="Google Shape;318;gee03f3cbbb_0_259"/>
          <p:cNvSpPr/>
          <p:nvPr/>
        </p:nvSpPr>
        <p:spPr>
          <a:xfrm>
            <a:off x="311619" y="845478"/>
            <a:ext cx="557401" cy="1"/>
          </a:xfrm>
          <a:prstGeom prst="line">
            <a:avLst/>
          </a:prstGeom>
          <a:ln w="28575">
            <a:solidFill>
              <a:srgbClr val="4EB85C"/>
            </a:solidFill>
          </a:ln>
        </p:spPr>
        <p:txBody>
          <a:bodyPr lIns="45719" rIns="45719"/>
          <a:lstStyle/>
          <a:p>
            <a:pPr/>
          </a:p>
        </p:txBody>
      </p:sp>
      <p:sp>
        <p:nvSpPr>
          <p:cNvPr id="611" name="Google Shape;329;gf2468c78ab_0_395"/>
          <p:cNvSpPr/>
          <p:nvPr/>
        </p:nvSpPr>
        <p:spPr>
          <a:xfrm>
            <a:off x="816876" y="1677891"/>
            <a:ext cx="1751298" cy="1148702"/>
          </a:xfrm>
          <a:prstGeom prst="rect">
            <a:avLst/>
          </a:prstGeom>
          <a:solidFill>
            <a:srgbClr val="4EB85C"/>
          </a:solidFill>
          <a:ln w="12700">
            <a:miter lim="400000"/>
          </a:ln>
        </p:spPr>
        <p:txBody>
          <a:bodyPr lIns="45719" rIns="45719" anchor="ctr"/>
          <a:lstStyle/>
          <a:p>
            <a:pPr algn="ctr"/>
          </a:p>
        </p:txBody>
      </p:sp>
      <p:sp>
        <p:nvSpPr>
          <p:cNvPr id="612" name="Google Shape;330;gf2468c78ab_0_395"/>
          <p:cNvSpPr txBox="1"/>
          <p:nvPr/>
        </p:nvSpPr>
        <p:spPr>
          <a:xfrm>
            <a:off x="3561700" y="1841642"/>
            <a:ext cx="4688100" cy="6654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600">
                <a:solidFill>
                  <a:schemeClr val="accent2">
                    <a:lumOff val="21764"/>
                  </a:schemeClr>
                </a:solidFill>
                <a:latin typeface="Open Sans"/>
                <a:ea typeface="Open Sans"/>
                <a:cs typeface="Open Sans"/>
                <a:sym typeface="Open Sans"/>
              </a:defRPr>
            </a:lvl1pPr>
          </a:lstStyle>
          <a:p>
            <a:pPr/>
            <a:r>
              <a:t>Measurement Based Care replaces the clinical judgement of clinicians.</a:t>
            </a:r>
          </a:p>
        </p:txBody>
      </p:sp>
      <p:sp>
        <p:nvSpPr>
          <p:cNvPr id="613" name="Google Shape;331;gf2468c78ab_0_395"/>
          <p:cNvSpPr txBox="1"/>
          <p:nvPr/>
        </p:nvSpPr>
        <p:spPr>
          <a:xfrm>
            <a:off x="1082721" y="1967541"/>
            <a:ext cx="1278344" cy="563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2500">
                <a:solidFill>
                  <a:srgbClr val="FFFFFF"/>
                </a:solidFill>
                <a:latin typeface="Open Sans"/>
                <a:ea typeface="Open Sans"/>
                <a:cs typeface="Open Sans"/>
                <a:sym typeface="Open Sans"/>
              </a:defRPr>
            </a:lvl1pPr>
          </a:lstStyle>
          <a:p>
            <a:pPr/>
            <a:r>
              <a:t>Myth</a:t>
            </a:r>
          </a:p>
        </p:txBody>
      </p:sp>
      <p:sp>
        <p:nvSpPr>
          <p:cNvPr id="614" name="Google Shape;329;gf2468c78ab_0_395"/>
          <p:cNvSpPr/>
          <p:nvPr/>
        </p:nvSpPr>
        <p:spPr>
          <a:xfrm>
            <a:off x="816876" y="3245717"/>
            <a:ext cx="1751298" cy="1148701"/>
          </a:xfrm>
          <a:prstGeom prst="rect">
            <a:avLst/>
          </a:prstGeom>
          <a:solidFill>
            <a:srgbClr val="4EB85C"/>
          </a:solidFill>
          <a:ln w="12700">
            <a:miter lim="400000"/>
          </a:ln>
        </p:spPr>
        <p:txBody>
          <a:bodyPr lIns="45719" rIns="45719" anchor="ctr"/>
          <a:lstStyle/>
          <a:p>
            <a:pPr algn="ctr"/>
          </a:p>
        </p:txBody>
      </p:sp>
      <p:sp>
        <p:nvSpPr>
          <p:cNvPr id="615" name="Google Shape;330;gf2468c78ab_0_395"/>
          <p:cNvSpPr txBox="1"/>
          <p:nvPr/>
        </p:nvSpPr>
        <p:spPr>
          <a:xfrm>
            <a:off x="3561700" y="3409467"/>
            <a:ext cx="4688100" cy="906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600">
                <a:solidFill>
                  <a:schemeClr val="accent2">
                    <a:lumOff val="21764"/>
                  </a:schemeClr>
                </a:solidFill>
                <a:latin typeface="Open Sans"/>
                <a:ea typeface="Open Sans"/>
                <a:cs typeface="Open Sans"/>
                <a:sym typeface="Open Sans"/>
              </a:defRPr>
            </a:lvl1pPr>
          </a:lstStyle>
          <a:p>
            <a:pPr/>
            <a:r>
              <a:t>MBC is a tool that helps inform the clinician’s clinical judgement and decision-making; not replace it. </a:t>
            </a:r>
          </a:p>
        </p:txBody>
      </p:sp>
      <p:sp>
        <p:nvSpPr>
          <p:cNvPr id="616" name="Google Shape;331;gf2468c78ab_0_395"/>
          <p:cNvSpPr txBox="1"/>
          <p:nvPr/>
        </p:nvSpPr>
        <p:spPr>
          <a:xfrm>
            <a:off x="1082721" y="3535367"/>
            <a:ext cx="1278344" cy="563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2500">
                <a:solidFill>
                  <a:srgbClr val="FFFFFF"/>
                </a:solidFill>
                <a:latin typeface="Open Sans"/>
                <a:ea typeface="Open Sans"/>
                <a:cs typeface="Open Sans"/>
                <a:sym typeface="Open Sans"/>
              </a:defRPr>
            </a:lvl1pPr>
          </a:lstStyle>
          <a:p>
            <a:pPr/>
            <a:r>
              <a:t>Reality</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393" name="Google Shape;443;p19"/>
          <p:cNvSpPr txBox="1"/>
          <p:nvPr>
            <p:ph type="title"/>
          </p:nvPr>
        </p:nvSpPr>
        <p:spPr>
          <a:xfrm>
            <a:off x="5321425" y="444724"/>
            <a:ext cx="3239101" cy="423301"/>
          </a:xfrm>
          <a:prstGeom prst="rect">
            <a:avLst/>
          </a:prstGeom>
        </p:spPr>
        <p:txBody>
          <a:bodyPr/>
          <a:lstStyle>
            <a:lvl1pPr>
              <a:defRPr sz="2500">
                <a:latin typeface="Open Sans SemiBold"/>
                <a:ea typeface="Open Sans SemiBold"/>
                <a:cs typeface="Open Sans SemiBold"/>
                <a:sym typeface="Open Sans SemiBold"/>
              </a:defRPr>
            </a:lvl1pPr>
          </a:lstStyle>
          <a:p>
            <a:pPr/>
            <a:r>
              <a:t>Agenda</a:t>
            </a:r>
          </a:p>
        </p:txBody>
      </p:sp>
      <p:sp>
        <p:nvSpPr>
          <p:cNvPr id="394" name="Google Shape;444;p19"/>
          <p:cNvSpPr txBox="1"/>
          <p:nvPr>
            <p:ph type="body" sz="half" idx="1"/>
          </p:nvPr>
        </p:nvSpPr>
        <p:spPr>
          <a:xfrm>
            <a:off x="5200725" y="1306612"/>
            <a:ext cx="3620278" cy="2893441"/>
          </a:xfrm>
          <a:prstGeom prst="rect">
            <a:avLst/>
          </a:prstGeom>
        </p:spPr>
        <p:txBody>
          <a:bodyPr/>
          <a:lstStyle/>
          <a:p>
            <a:pPr indent="-323850">
              <a:lnSpc>
                <a:spcPct val="150000"/>
              </a:lnSpc>
              <a:buClr>
                <a:srgbClr val="4EB85C"/>
              </a:buClr>
              <a:buSzPts val="1200"/>
              <a:defRPr sz="1200"/>
            </a:pPr>
            <a:r>
              <a:t>Learning Objectives</a:t>
            </a:r>
          </a:p>
          <a:p>
            <a:pPr indent="-323850">
              <a:lnSpc>
                <a:spcPct val="150000"/>
              </a:lnSpc>
              <a:buClr>
                <a:srgbClr val="4EB85C"/>
              </a:buClr>
              <a:buSzPts val="1200"/>
              <a:defRPr sz="1200"/>
            </a:pPr>
            <a:r>
              <a:t>Introduction to Greenspace</a:t>
            </a:r>
          </a:p>
          <a:p>
            <a:pPr indent="-323850">
              <a:lnSpc>
                <a:spcPct val="150000"/>
              </a:lnSpc>
              <a:buClr>
                <a:srgbClr val="4EB85C"/>
              </a:buClr>
              <a:buSzPts val="1200"/>
              <a:defRPr sz="1200"/>
            </a:pPr>
            <a:r>
              <a:t>What is Measurement Based Care?</a:t>
            </a:r>
          </a:p>
          <a:p>
            <a:pPr indent="-323850">
              <a:lnSpc>
                <a:spcPct val="150000"/>
              </a:lnSpc>
              <a:buClr>
                <a:srgbClr val="4EB85C"/>
              </a:buClr>
              <a:buSzPts val="1200"/>
              <a:defRPr sz="1200"/>
            </a:pPr>
            <a:r>
              <a:t>Why Consider Measurement Based Care?</a:t>
            </a:r>
          </a:p>
          <a:p>
            <a:pPr indent="-323850">
              <a:lnSpc>
                <a:spcPct val="150000"/>
              </a:lnSpc>
              <a:buClr>
                <a:srgbClr val="4EB85C"/>
              </a:buClr>
              <a:buSzPts val="1200"/>
              <a:defRPr sz="1200"/>
            </a:pPr>
            <a:r>
              <a:t>Case Study</a:t>
            </a:r>
          </a:p>
          <a:p>
            <a:pPr indent="-323850">
              <a:lnSpc>
                <a:spcPct val="150000"/>
              </a:lnSpc>
              <a:buClr>
                <a:srgbClr val="4EB85C"/>
              </a:buClr>
              <a:buSzPts val="1200"/>
              <a:defRPr sz="1200"/>
            </a:pPr>
            <a:r>
              <a:t>Audience Discussion</a:t>
            </a:r>
          </a:p>
          <a:p>
            <a:pPr indent="-323850">
              <a:lnSpc>
                <a:spcPct val="150000"/>
              </a:lnSpc>
              <a:buClr>
                <a:srgbClr val="4EB85C"/>
              </a:buClr>
              <a:buSzPts val="1200"/>
              <a:defRPr sz="1200"/>
            </a:pPr>
            <a:r>
              <a:t>Implementation Success </a:t>
            </a:r>
          </a:p>
          <a:p>
            <a:pPr indent="-323850">
              <a:lnSpc>
                <a:spcPct val="150000"/>
              </a:lnSpc>
              <a:buClr>
                <a:srgbClr val="4EB85C"/>
              </a:buClr>
              <a:buSzPts val="1200"/>
              <a:defRPr sz="1200"/>
            </a:pPr>
            <a:r>
              <a:t>Perceived Implementation Barriers</a:t>
            </a:r>
          </a:p>
          <a:p>
            <a:pPr indent="-323850">
              <a:lnSpc>
                <a:spcPct val="150000"/>
              </a:lnSpc>
              <a:buClr>
                <a:srgbClr val="4EB85C"/>
              </a:buClr>
              <a:buSzPts val="1200"/>
              <a:defRPr sz="1200"/>
            </a:pPr>
            <a:r>
              <a:t>Conclusion and Wrap Up</a:t>
            </a:r>
          </a:p>
        </p:txBody>
      </p:sp>
      <p:pic>
        <p:nvPicPr>
          <p:cNvPr id="395" name="Google Shape;445;p19" descr="Google Shape;445;p19"/>
          <p:cNvPicPr>
            <a:picLocks noChangeAspect="1"/>
          </p:cNvPicPr>
          <p:nvPr/>
        </p:nvPicPr>
        <p:blipFill>
          <a:blip r:embed="rId2">
            <a:extLst/>
          </a:blip>
          <a:srcRect l="36698" t="1464" r="1264" b="30084"/>
          <a:stretch>
            <a:fillRect/>
          </a:stretch>
        </p:blipFill>
        <p:spPr>
          <a:xfrm>
            <a:off x="983100" y="794699"/>
            <a:ext cx="2552997" cy="3520782"/>
          </a:xfrm>
          <a:prstGeom prst="rect">
            <a:avLst/>
          </a:prstGeom>
          <a:ln w="12700">
            <a:miter lim="400000"/>
          </a:ln>
        </p:spPr>
      </p:pic>
      <p:sp>
        <p:nvSpPr>
          <p:cNvPr id="396" name="Google Shape;446;p19"/>
          <p:cNvSpPr/>
          <p:nvPr/>
        </p:nvSpPr>
        <p:spPr>
          <a:xfrm>
            <a:off x="5321425" y="1044575"/>
            <a:ext cx="557401" cy="0"/>
          </a:xfrm>
          <a:prstGeom prst="line">
            <a:avLst/>
          </a:prstGeom>
          <a:ln w="28575">
            <a:solidFill>
              <a:srgbClr val="4EB85C"/>
            </a:solidFill>
          </a:ln>
        </p:spPr>
        <p:txBody>
          <a:bodyPr lIns="45719" rIns="45719"/>
          <a:lstStyle/>
          <a:p>
            <a:pPr/>
          </a:p>
        </p:txBody>
      </p:sp>
      <p:sp>
        <p:nvSpPr>
          <p:cNvPr id="397" name="Slide Number Placeholder 1"/>
          <p:cNvSpPr txBox="1"/>
          <p:nvPr>
            <p:ph type="sldNum" sz="quarter" idx="2"/>
          </p:nvPr>
        </p:nvSpPr>
        <p:spPr>
          <a:xfrm>
            <a:off x="8754976" y="4700819"/>
            <a:ext cx="266182" cy="31839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8" name="Google Shape;314;gee03f3cbbb_0_259"/>
          <p:cNvSpPr/>
          <p:nvPr/>
        </p:nvSpPr>
        <p:spPr>
          <a:xfrm flipH="1">
            <a:off x="0" y="0"/>
            <a:ext cx="9144000" cy="5143500"/>
          </a:xfrm>
          <a:prstGeom prst="rect">
            <a:avLst/>
          </a:prstGeom>
          <a:solidFill>
            <a:srgbClr val="F7F5F2"/>
          </a:solidFill>
          <a:ln w="12700">
            <a:miter lim="400000"/>
          </a:ln>
        </p:spPr>
        <p:txBody>
          <a:bodyPr lIns="45719" rIns="45719" anchor="ctr"/>
          <a:lstStyle/>
          <a:p>
            <a:pPr/>
          </a:p>
        </p:txBody>
      </p:sp>
      <p:sp>
        <p:nvSpPr>
          <p:cNvPr id="619" name="Google Shape;315;gee03f3cbbb_0_259"/>
          <p:cNvSpPr/>
          <p:nvPr/>
        </p:nvSpPr>
        <p:spPr>
          <a:xfrm>
            <a:off x="0" y="1"/>
            <a:ext cx="9144000" cy="1170600"/>
          </a:xfrm>
          <a:prstGeom prst="rect">
            <a:avLst/>
          </a:prstGeom>
          <a:solidFill>
            <a:srgbClr val="FFFFFF"/>
          </a:solidFill>
          <a:ln>
            <a:solidFill>
              <a:srgbClr val="FFFFFF"/>
            </a:solidFill>
          </a:ln>
        </p:spPr>
        <p:txBody>
          <a:bodyPr lIns="45719" rIns="45719" anchor="ctr"/>
          <a:lstStyle/>
          <a:p>
            <a:pPr>
              <a:lnSpc>
                <a:spcPct val="115000"/>
              </a:lnSpc>
              <a:defRPr>
                <a:latin typeface="Open Sans"/>
                <a:ea typeface="Open Sans"/>
                <a:cs typeface="Open Sans"/>
                <a:sym typeface="Open Sans"/>
              </a:defRPr>
            </a:pPr>
          </a:p>
        </p:txBody>
      </p:sp>
      <p:sp>
        <p:nvSpPr>
          <p:cNvPr id="620" name="Google Shape;316;gee03f3cbbb_0_259"/>
          <p:cNvSpPr txBox="1"/>
          <p:nvPr/>
        </p:nvSpPr>
        <p:spPr>
          <a:xfrm>
            <a:off x="311622" y="375160"/>
            <a:ext cx="7640474"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atin typeface="Open Sans SemiBold"/>
                <a:ea typeface="Open Sans SemiBold"/>
                <a:cs typeface="Open Sans SemiBold"/>
                <a:sym typeface="Open Sans SemiBold"/>
              </a:defRPr>
            </a:lvl1pPr>
          </a:lstStyle>
          <a:p>
            <a:pPr/>
            <a:r>
              <a:t>Perceived Barrier #2</a:t>
            </a:r>
          </a:p>
        </p:txBody>
      </p:sp>
      <p:sp>
        <p:nvSpPr>
          <p:cNvPr id="621" name="Google Shape;317;gee03f3cbbb_0_259"/>
          <p:cNvSpPr/>
          <p:nvPr/>
        </p:nvSpPr>
        <p:spPr>
          <a:xfrm>
            <a:off x="77050" y="-729323"/>
            <a:ext cx="36901" cy="1"/>
          </a:xfrm>
          <a:prstGeom prst="line">
            <a:avLst/>
          </a:prstGeom>
          <a:ln w="28575">
            <a:solidFill>
              <a:srgbClr val="4E3C82"/>
            </a:solidFill>
          </a:ln>
        </p:spPr>
        <p:txBody>
          <a:bodyPr lIns="45719" rIns="45719"/>
          <a:lstStyle/>
          <a:p>
            <a:pPr/>
          </a:p>
        </p:txBody>
      </p:sp>
      <p:sp>
        <p:nvSpPr>
          <p:cNvPr id="622" name="Google Shape;318;gee03f3cbbb_0_259"/>
          <p:cNvSpPr/>
          <p:nvPr/>
        </p:nvSpPr>
        <p:spPr>
          <a:xfrm>
            <a:off x="311619" y="845478"/>
            <a:ext cx="557401" cy="1"/>
          </a:xfrm>
          <a:prstGeom prst="line">
            <a:avLst/>
          </a:prstGeom>
          <a:ln w="28575">
            <a:solidFill>
              <a:srgbClr val="4EB85C"/>
            </a:solidFill>
          </a:ln>
        </p:spPr>
        <p:txBody>
          <a:bodyPr lIns="45719" rIns="45719"/>
          <a:lstStyle/>
          <a:p>
            <a:pPr/>
          </a:p>
        </p:txBody>
      </p:sp>
      <p:sp>
        <p:nvSpPr>
          <p:cNvPr id="623" name="Google Shape;329;gf2468c78ab_0_395"/>
          <p:cNvSpPr/>
          <p:nvPr/>
        </p:nvSpPr>
        <p:spPr>
          <a:xfrm>
            <a:off x="816876" y="1677891"/>
            <a:ext cx="1751298" cy="1148702"/>
          </a:xfrm>
          <a:prstGeom prst="rect">
            <a:avLst/>
          </a:prstGeom>
          <a:solidFill>
            <a:srgbClr val="4EB85C"/>
          </a:solidFill>
          <a:ln w="12700">
            <a:miter lim="400000"/>
          </a:ln>
        </p:spPr>
        <p:txBody>
          <a:bodyPr lIns="45719" rIns="45719" anchor="ctr"/>
          <a:lstStyle/>
          <a:p>
            <a:pPr algn="ctr"/>
          </a:p>
        </p:txBody>
      </p:sp>
      <p:sp>
        <p:nvSpPr>
          <p:cNvPr id="624" name="Google Shape;330;gf2468c78ab_0_395"/>
          <p:cNvSpPr txBox="1"/>
          <p:nvPr/>
        </p:nvSpPr>
        <p:spPr>
          <a:xfrm>
            <a:off x="3561700" y="1841642"/>
            <a:ext cx="4688100" cy="906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600">
                <a:solidFill>
                  <a:schemeClr val="accent2">
                    <a:lumOff val="21764"/>
                  </a:schemeClr>
                </a:solidFill>
                <a:latin typeface="Open Sans"/>
                <a:ea typeface="Open Sans"/>
                <a:cs typeface="Open Sans"/>
                <a:sym typeface="Open Sans"/>
              </a:defRPr>
            </a:lvl1pPr>
          </a:lstStyle>
          <a:p>
            <a:pPr/>
            <a:r>
              <a:t>Measuring outcomes is a way for managers to implement performance management for clinicians.</a:t>
            </a:r>
          </a:p>
        </p:txBody>
      </p:sp>
      <p:sp>
        <p:nvSpPr>
          <p:cNvPr id="625" name="Google Shape;331;gf2468c78ab_0_395"/>
          <p:cNvSpPr txBox="1"/>
          <p:nvPr/>
        </p:nvSpPr>
        <p:spPr>
          <a:xfrm>
            <a:off x="1082721" y="1967541"/>
            <a:ext cx="1278344" cy="563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2500">
                <a:solidFill>
                  <a:srgbClr val="FFFFFF"/>
                </a:solidFill>
                <a:latin typeface="Open Sans"/>
                <a:ea typeface="Open Sans"/>
                <a:cs typeface="Open Sans"/>
                <a:sym typeface="Open Sans"/>
              </a:defRPr>
            </a:lvl1pPr>
          </a:lstStyle>
          <a:p>
            <a:pPr/>
            <a:r>
              <a:t>Myth</a:t>
            </a:r>
          </a:p>
        </p:txBody>
      </p:sp>
      <p:sp>
        <p:nvSpPr>
          <p:cNvPr id="626" name="Google Shape;329;gf2468c78ab_0_395"/>
          <p:cNvSpPr/>
          <p:nvPr/>
        </p:nvSpPr>
        <p:spPr>
          <a:xfrm>
            <a:off x="816876" y="3245717"/>
            <a:ext cx="1751298" cy="1148701"/>
          </a:xfrm>
          <a:prstGeom prst="rect">
            <a:avLst/>
          </a:prstGeom>
          <a:solidFill>
            <a:srgbClr val="4EB85C"/>
          </a:solidFill>
          <a:ln w="12700">
            <a:miter lim="400000"/>
          </a:ln>
        </p:spPr>
        <p:txBody>
          <a:bodyPr lIns="45719" rIns="45719" anchor="ctr"/>
          <a:lstStyle/>
          <a:p>
            <a:pPr algn="ctr"/>
          </a:p>
        </p:txBody>
      </p:sp>
      <p:sp>
        <p:nvSpPr>
          <p:cNvPr id="627" name="Google Shape;330;gf2468c78ab_0_395"/>
          <p:cNvSpPr txBox="1"/>
          <p:nvPr/>
        </p:nvSpPr>
        <p:spPr>
          <a:xfrm>
            <a:off x="3561700" y="3245717"/>
            <a:ext cx="4688100" cy="11480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600">
                <a:solidFill>
                  <a:schemeClr val="accent2">
                    <a:lumOff val="21764"/>
                  </a:schemeClr>
                </a:solidFill>
                <a:latin typeface="Open Sans"/>
                <a:ea typeface="Open Sans"/>
                <a:cs typeface="Open Sans"/>
                <a:sym typeface="Open Sans"/>
              </a:defRPr>
            </a:lvl1pPr>
          </a:lstStyle>
          <a:p>
            <a:pPr/>
            <a:r>
              <a:t>MBC is used to develop a culture of learning internally, with the focus on using it to better serve clients, not for performance management of clinicians.</a:t>
            </a:r>
          </a:p>
        </p:txBody>
      </p:sp>
      <p:sp>
        <p:nvSpPr>
          <p:cNvPr id="628" name="Google Shape;331;gf2468c78ab_0_395"/>
          <p:cNvSpPr txBox="1"/>
          <p:nvPr/>
        </p:nvSpPr>
        <p:spPr>
          <a:xfrm>
            <a:off x="1082721" y="3535367"/>
            <a:ext cx="1278344" cy="563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2500">
                <a:solidFill>
                  <a:srgbClr val="FFFFFF"/>
                </a:solidFill>
                <a:latin typeface="Open Sans"/>
                <a:ea typeface="Open Sans"/>
                <a:cs typeface="Open Sans"/>
                <a:sym typeface="Open Sans"/>
              </a:defRPr>
            </a:lvl1pPr>
          </a:lstStyle>
          <a:p>
            <a:pPr/>
            <a:r>
              <a:t>Reality</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0" name="Google Shape;314;gee03f3cbbb_0_259"/>
          <p:cNvSpPr/>
          <p:nvPr/>
        </p:nvSpPr>
        <p:spPr>
          <a:xfrm flipH="1">
            <a:off x="0" y="0"/>
            <a:ext cx="9144000" cy="5143500"/>
          </a:xfrm>
          <a:prstGeom prst="rect">
            <a:avLst/>
          </a:prstGeom>
          <a:solidFill>
            <a:srgbClr val="F7F5F2"/>
          </a:solidFill>
          <a:ln w="12700">
            <a:miter lim="400000"/>
          </a:ln>
        </p:spPr>
        <p:txBody>
          <a:bodyPr lIns="45719" rIns="45719" anchor="ctr"/>
          <a:lstStyle/>
          <a:p>
            <a:pPr/>
          </a:p>
        </p:txBody>
      </p:sp>
      <p:sp>
        <p:nvSpPr>
          <p:cNvPr id="631" name="Google Shape;315;gee03f3cbbb_0_259"/>
          <p:cNvSpPr/>
          <p:nvPr/>
        </p:nvSpPr>
        <p:spPr>
          <a:xfrm>
            <a:off x="0" y="1"/>
            <a:ext cx="9144000" cy="1170600"/>
          </a:xfrm>
          <a:prstGeom prst="rect">
            <a:avLst/>
          </a:prstGeom>
          <a:solidFill>
            <a:srgbClr val="FFFFFF"/>
          </a:solidFill>
          <a:ln>
            <a:solidFill>
              <a:srgbClr val="FFFFFF"/>
            </a:solidFill>
          </a:ln>
        </p:spPr>
        <p:txBody>
          <a:bodyPr lIns="45719" rIns="45719" anchor="ctr"/>
          <a:lstStyle/>
          <a:p>
            <a:pPr>
              <a:lnSpc>
                <a:spcPct val="115000"/>
              </a:lnSpc>
              <a:defRPr>
                <a:latin typeface="Open Sans"/>
                <a:ea typeface="Open Sans"/>
                <a:cs typeface="Open Sans"/>
                <a:sym typeface="Open Sans"/>
              </a:defRPr>
            </a:pPr>
          </a:p>
        </p:txBody>
      </p:sp>
      <p:sp>
        <p:nvSpPr>
          <p:cNvPr id="632" name="Google Shape;316;gee03f3cbbb_0_259"/>
          <p:cNvSpPr txBox="1"/>
          <p:nvPr/>
        </p:nvSpPr>
        <p:spPr>
          <a:xfrm>
            <a:off x="311622" y="375160"/>
            <a:ext cx="7640474"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atin typeface="Open Sans SemiBold"/>
                <a:ea typeface="Open Sans SemiBold"/>
                <a:cs typeface="Open Sans SemiBold"/>
                <a:sym typeface="Open Sans SemiBold"/>
              </a:defRPr>
            </a:lvl1pPr>
          </a:lstStyle>
          <a:p>
            <a:pPr/>
            <a:r>
              <a:t>Perceived Barrier #3</a:t>
            </a:r>
          </a:p>
        </p:txBody>
      </p:sp>
      <p:sp>
        <p:nvSpPr>
          <p:cNvPr id="633" name="Google Shape;317;gee03f3cbbb_0_259"/>
          <p:cNvSpPr/>
          <p:nvPr/>
        </p:nvSpPr>
        <p:spPr>
          <a:xfrm>
            <a:off x="77050" y="-729323"/>
            <a:ext cx="36901" cy="1"/>
          </a:xfrm>
          <a:prstGeom prst="line">
            <a:avLst/>
          </a:prstGeom>
          <a:ln w="28575">
            <a:solidFill>
              <a:srgbClr val="4E3C82"/>
            </a:solidFill>
          </a:ln>
        </p:spPr>
        <p:txBody>
          <a:bodyPr lIns="45719" rIns="45719"/>
          <a:lstStyle/>
          <a:p>
            <a:pPr/>
          </a:p>
        </p:txBody>
      </p:sp>
      <p:sp>
        <p:nvSpPr>
          <p:cNvPr id="634" name="Google Shape;318;gee03f3cbbb_0_259"/>
          <p:cNvSpPr/>
          <p:nvPr/>
        </p:nvSpPr>
        <p:spPr>
          <a:xfrm>
            <a:off x="311619" y="845478"/>
            <a:ext cx="557401" cy="1"/>
          </a:xfrm>
          <a:prstGeom prst="line">
            <a:avLst/>
          </a:prstGeom>
          <a:ln w="28575">
            <a:solidFill>
              <a:srgbClr val="4EB85C"/>
            </a:solidFill>
          </a:ln>
        </p:spPr>
        <p:txBody>
          <a:bodyPr lIns="45719" rIns="45719"/>
          <a:lstStyle/>
          <a:p>
            <a:pPr/>
          </a:p>
        </p:txBody>
      </p:sp>
      <p:sp>
        <p:nvSpPr>
          <p:cNvPr id="635" name="Google Shape;329;gf2468c78ab_0_395"/>
          <p:cNvSpPr/>
          <p:nvPr/>
        </p:nvSpPr>
        <p:spPr>
          <a:xfrm>
            <a:off x="816876" y="1677891"/>
            <a:ext cx="1751298" cy="1148702"/>
          </a:xfrm>
          <a:prstGeom prst="rect">
            <a:avLst/>
          </a:prstGeom>
          <a:solidFill>
            <a:srgbClr val="4EB85C"/>
          </a:solidFill>
          <a:ln w="12700">
            <a:miter lim="400000"/>
          </a:ln>
        </p:spPr>
        <p:txBody>
          <a:bodyPr lIns="45719" rIns="45719" anchor="ctr"/>
          <a:lstStyle/>
          <a:p>
            <a:pPr algn="ctr"/>
          </a:p>
        </p:txBody>
      </p:sp>
      <p:sp>
        <p:nvSpPr>
          <p:cNvPr id="636" name="Google Shape;330;gf2468c78ab_0_395"/>
          <p:cNvSpPr txBox="1"/>
          <p:nvPr/>
        </p:nvSpPr>
        <p:spPr>
          <a:xfrm>
            <a:off x="3547686" y="1681721"/>
            <a:ext cx="4688101" cy="6654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600">
                <a:solidFill>
                  <a:schemeClr val="accent2">
                    <a:lumOff val="21764"/>
                  </a:schemeClr>
                </a:solidFill>
                <a:latin typeface="Open Sans"/>
                <a:ea typeface="Open Sans"/>
                <a:cs typeface="Open Sans"/>
                <a:sym typeface="Open Sans"/>
              </a:defRPr>
            </a:lvl1pPr>
          </a:lstStyle>
          <a:p>
            <a:pPr/>
            <a:r>
              <a:t>It takes too long to facilitate Measurement Based Care with every client.</a:t>
            </a:r>
          </a:p>
        </p:txBody>
      </p:sp>
      <p:sp>
        <p:nvSpPr>
          <p:cNvPr id="637" name="Google Shape;331;gf2468c78ab_0_395"/>
          <p:cNvSpPr txBox="1"/>
          <p:nvPr/>
        </p:nvSpPr>
        <p:spPr>
          <a:xfrm>
            <a:off x="1082721" y="1967541"/>
            <a:ext cx="1278344" cy="563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2500">
                <a:solidFill>
                  <a:srgbClr val="FFFFFF"/>
                </a:solidFill>
                <a:latin typeface="Open Sans"/>
                <a:ea typeface="Open Sans"/>
                <a:cs typeface="Open Sans"/>
                <a:sym typeface="Open Sans"/>
              </a:defRPr>
            </a:lvl1pPr>
          </a:lstStyle>
          <a:p>
            <a:pPr/>
            <a:r>
              <a:t>Myth</a:t>
            </a:r>
          </a:p>
        </p:txBody>
      </p:sp>
      <p:sp>
        <p:nvSpPr>
          <p:cNvPr id="638" name="Google Shape;329;gf2468c78ab_0_395"/>
          <p:cNvSpPr/>
          <p:nvPr/>
        </p:nvSpPr>
        <p:spPr>
          <a:xfrm>
            <a:off x="816876" y="3245717"/>
            <a:ext cx="1751298" cy="1148701"/>
          </a:xfrm>
          <a:prstGeom prst="rect">
            <a:avLst/>
          </a:prstGeom>
          <a:solidFill>
            <a:srgbClr val="4EB85C"/>
          </a:solidFill>
          <a:ln w="12700">
            <a:miter lim="400000"/>
          </a:ln>
        </p:spPr>
        <p:txBody>
          <a:bodyPr lIns="45719" rIns="45719" anchor="ctr"/>
          <a:lstStyle/>
          <a:p>
            <a:pPr algn="ctr"/>
          </a:p>
        </p:txBody>
      </p:sp>
      <p:sp>
        <p:nvSpPr>
          <p:cNvPr id="639" name="Google Shape;330;gf2468c78ab_0_395"/>
          <p:cNvSpPr txBox="1"/>
          <p:nvPr/>
        </p:nvSpPr>
        <p:spPr>
          <a:xfrm>
            <a:off x="3561700" y="3123239"/>
            <a:ext cx="4688100" cy="1148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600">
                <a:solidFill>
                  <a:schemeClr val="accent2">
                    <a:lumOff val="21764"/>
                  </a:schemeClr>
                </a:solidFill>
                <a:latin typeface="Open Sans"/>
                <a:ea typeface="Open Sans"/>
                <a:cs typeface="Open Sans"/>
                <a:sym typeface="Open Sans"/>
              </a:defRPr>
            </a:lvl1pPr>
          </a:lstStyle>
          <a:p>
            <a:pPr/>
            <a:r>
              <a:t>If properly planned and implemented, MBC can easily be structured in a way that does not increase clinician workload. Clarity on process and certain automation tools are key.</a:t>
            </a:r>
          </a:p>
        </p:txBody>
      </p:sp>
      <p:sp>
        <p:nvSpPr>
          <p:cNvPr id="640" name="Google Shape;331;gf2468c78ab_0_395"/>
          <p:cNvSpPr txBox="1"/>
          <p:nvPr/>
        </p:nvSpPr>
        <p:spPr>
          <a:xfrm>
            <a:off x="1082721" y="3535367"/>
            <a:ext cx="1278344" cy="563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2500">
                <a:solidFill>
                  <a:srgbClr val="FFFFFF"/>
                </a:solidFill>
                <a:latin typeface="Open Sans"/>
                <a:ea typeface="Open Sans"/>
                <a:cs typeface="Open Sans"/>
                <a:sym typeface="Open Sans"/>
              </a:defRPr>
            </a:lvl1pPr>
          </a:lstStyle>
          <a:p>
            <a:pPr/>
            <a:r>
              <a:t>Reality</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2" name="Google Shape;314;gee03f3cbbb_0_259"/>
          <p:cNvSpPr/>
          <p:nvPr/>
        </p:nvSpPr>
        <p:spPr>
          <a:xfrm flipH="1">
            <a:off x="0" y="0"/>
            <a:ext cx="9144000" cy="5143500"/>
          </a:xfrm>
          <a:prstGeom prst="rect">
            <a:avLst/>
          </a:prstGeom>
          <a:solidFill>
            <a:srgbClr val="F7F5F2"/>
          </a:solidFill>
          <a:ln w="12700">
            <a:miter lim="400000"/>
          </a:ln>
        </p:spPr>
        <p:txBody>
          <a:bodyPr lIns="45719" rIns="45719" anchor="ctr"/>
          <a:lstStyle/>
          <a:p>
            <a:pPr/>
          </a:p>
        </p:txBody>
      </p:sp>
      <p:sp>
        <p:nvSpPr>
          <p:cNvPr id="643" name="Google Shape;315;gee03f3cbbb_0_259"/>
          <p:cNvSpPr/>
          <p:nvPr/>
        </p:nvSpPr>
        <p:spPr>
          <a:xfrm>
            <a:off x="0" y="1"/>
            <a:ext cx="9144000" cy="1170600"/>
          </a:xfrm>
          <a:prstGeom prst="rect">
            <a:avLst/>
          </a:prstGeom>
          <a:solidFill>
            <a:srgbClr val="FFFFFF"/>
          </a:solidFill>
          <a:ln>
            <a:solidFill>
              <a:srgbClr val="FFFFFF"/>
            </a:solidFill>
          </a:ln>
        </p:spPr>
        <p:txBody>
          <a:bodyPr lIns="45719" rIns="45719" anchor="ctr"/>
          <a:lstStyle/>
          <a:p>
            <a:pPr>
              <a:lnSpc>
                <a:spcPct val="115000"/>
              </a:lnSpc>
              <a:defRPr>
                <a:latin typeface="Open Sans"/>
                <a:ea typeface="Open Sans"/>
                <a:cs typeface="Open Sans"/>
                <a:sym typeface="Open Sans"/>
              </a:defRPr>
            </a:pPr>
          </a:p>
        </p:txBody>
      </p:sp>
      <p:sp>
        <p:nvSpPr>
          <p:cNvPr id="644" name="Google Shape;316;gee03f3cbbb_0_259"/>
          <p:cNvSpPr txBox="1"/>
          <p:nvPr/>
        </p:nvSpPr>
        <p:spPr>
          <a:xfrm>
            <a:off x="311622" y="375160"/>
            <a:ext cx="7640474"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atin typeface="Open Sans SemiBold"/>
                <a:ea typeface="Open Sans SemiBold"/>
                <a:cs typeface="Open Sans SemiBold"/>
                <a:sym typeface="Open Sans SemiBold"/>
              </a:defRPr>
            </a:lvl1pPr>
          </a:lstStyle>
          <a:p>
            <a:pPr/>
            <a:r>
              <a:t>Perceived Barrier #4</a:t>
            </a:r>
          </a:p>
        </p:txBody>
      </p:sp>
      <p:sp>
        <p:nvSpPr>
          <p:cNvPr id="645" name="Google Shape;317;gee03f3cbbb_0_259"/>
          <p:cNvSpPr/>
          <p:nvPr/>
        </p:nvSpPr>
        <p:spPr>
          <a:xfrm>
            <a:off x="77050" y="-729323"/>
            <a:ext cx="36901" cy="1"/>
          </a:xfrm>
          <a:prstGeom prst="line">
            <a:avLst/>
          </a:prstGeom>
          <a:ln w="28575">
            <a:solidFill>
              <a:srgbClr val="4E3C82"/>
            </a:solidFill>
          </a:ln>
        </p:spPr>
        <p:txBody>
          <a:bodyPr lIns="45719" rIns="45719"/>
          <a:lstStyle/>
          <a:p>
            <a:pPr/>
          </a:p>
        </p:txBody>
      </p:sp>
      <p:sp>
        <p:nvSpPr>
          <p:cNvPr id="646" name="Google Shape;318;gee03f3cbbb_0_259"/>
          <p:cNvSpPr/>
          <p:nvPr/>
        </p:nvSpPr>
        <p:spPr>
          <a:xfrm>
            <a:off x="311619" y="845478"/>
            <a:ext cx="557401" cy="1"/>
          </a:xfrm>
          <a:prstGeom prst="line">
            <a:avLst/>
          </a:prstGeom>
          <a:ln w="28575">
            <a:solidFill>
              <a:srgbClr val="4EB85C"/>
            </a:solidFill>
          </a:ln>
        </p:spPr>
        <p:txBody>
          <a:bodyPr lIns="45719" rIns="45719"/>
          <a:lstStyle/>
          <a:p>
            <a:pPr/>
          </a:p>
        </p:txBody>
      </p:sp>
      <p:sp>
        <p:nvSpPr>
          <p:cNvPr id="647" name="Google Shape;329;gf2468c78ab_0_395"/>
          <p:cNvSpPr/>
          <p:nvPr/>
        </p:nvSpPr>
        <p:spPr>
          <a:xfrm>
            <a:off x="816876" y="1677891"/>
            <a:ext cx="1751298" cy="1148702"/>
          </a:xfrm>
          <a:prstGeom prst="rect">
            <a:avLst/>
          </a:prstGeom>
          <a:solidFill>
            <a:srgbClr val="4EB85C"/>
          </a:solidFill>
          <a:ln w="12700">
            <a:miter lim="400000"/>
          </a:ln>
        </p:spPr>
        <p:txBody>
          <a:bodyPr lIns="45719" rIns="45719" anchor="ctr"/>
          <a:lstStyle/>
          <a:p>
            <a:pPr algn="ctr"/>
          </a:p>
        </p:txBody>
      </p:sp>
      <p:sp>
        <p:nvSpPr>
          <p:cNvPr id="648" name="Google Shape;330;gf2468c78ab_0_395"/>
          <p:cNvSpPr txBox="1"/>
          <p:nvPr/>
        </p:nvSpPr>
        <p:spPr>
          <a:xfrm>
            <a:off x="3547686" y="1681721"/>
            <a:ext cx="4688101" cy="906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1600">
                <a:solidFill>
                  <a:schemeClr val="accent2">
                    <a:lumOff val="21764"/>
                  </a:schemeClr>
                </a:solidFill>
                <a:latin typeface="Open Sans"/>
                <a:ea typeface="Open Sans"/>
                <a:cs typeface="Open Sans"/>
                <a:sym typeface="Open Sans"/>
              </a:defRPr>
            </a:pPr>
            <a:r>
              <a:t>Measurement Based Care isn’t actually clinically useful. The primary reason for do</a:t>
            </a:r>
            <a:r>
              <a:t>in</a:t>
            </a:r>
            <a:r>
              <a:t>g it is for data collection.</a:t>
            </a:r>
          </a:p>
        </p:txBody>
      </p:sp>
      <p:sp>
        <p:nvSpPr>
          <p:cNvPr id="649" name="Google Shape;331;gf2468c78ab_0_395"/>
          <p:cNvSpPr txBox="1"/>
          <p:nvPr/>
        </p:nvSpPr>
        <p:spPr>
          <a:xfrm>
            <a:off x="1082721" y="1967541"/>
            <a:ext cx="1278344" cy="563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2500">
                <a:solidFill>
                  <a:srgbClr val="FFFFFF"/>
                </a:solidFill>
                <a:latin typeface="Open Sans"/>
                <a:ea typeface="Open Sans"/>
                <a:cs typeface="Open Sans"/>
                <a:sym typeface="Open Sans"/>
              </a:defRPr>
            </a:lvl1pPr>
          </a:lstStyle>
          <a:p>
            <a:pPr/>
            <a:r>
              <a:t>Myth</a:t>
            </a:r>
          </a:p>
        </p:txBody>
      </p:sp>
      <p:sp>
        <p:nvSpPr>
          <p:cNvPr id="650" name="Google Shape;329;gf2468c78ab_0_395"/>
          <p:cNvSpPr/>
          <p:nvPr/>
        </p:nvSpPr>
        <p:spPr>
          <a:xfrm>
            <a:off x="816876" y="3245717"/>
            <a:ext cx="1751298" cy="1148701"/>
          </a:xfrm>
          <a:prstGeom prst="rect">
            <a:avLst/>
          </a:prstGeom>
          <a:solidFill>
            <a:srgbClr val="4EB85C"/>
          </a:solidFill>
          <a:ln w="12700">
            <a:miter lim="400000"/>
          </a:ln>
        </p:spPr>
        <p:txBody>
          <a:bodyPr lIns="45719" rIns="45719" anchor="ctr"/>
          <a:lstStyle/>
          <a:p>
            <a:pPr algn="ctr"/>
          </a:p>
        </p:txBody>
      </p:sp>
      <p:sp>
        <p:nvSpPr>
          <p:cNvPr id="651" name="Google Shape;330;gf2468c78ab_0_395"/>
          <p:cNvSpPr txBox="1"/>
          <p:nvPr/>
        </p:nvSpPr>
        <p:spPr>
          <a:xfrm>
            <a:off x="3547686" y="3245717"/>
            <a:ext cx="4688101" cy="13893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600">
                <a:solidFill>
                  <a:schemeClr val="accent2">
                    <a:lumOff val="21764"/>
                  </a:schemeClr>
                </a:solidFill>
                <a:latin typeface="Open Sans"/>
                <a:ea typeface="Open Sans"/>
                <a:cs typeface="Open Sans"/>
                <a:sym typeface="Open Sans"/>
              </a:defRPr>
            </a:lvl1pPr>
          </a:lstStyle>
          <a:p>
            <a:pPr/>
            <a:r>
              <a:t>MBC exists to help drive better care, not as a data collection exercise. A key component of implementation is that its clinical value is understood by clinicians. </a:t>
            </a:r>
          </a:p>
        </p:txBody>
      </p:sp>
      <p:sp>
        <p:nvSpPr>
          <p:cNvPr id="652" name="Google Shape;331;gf2468c78ab_0_395"/>
          <p:cNvSpPr txBox="1"/>
          <p:nvPr/>
        </p:nvSpPr>
        <p:spPr>
          <a:xfrm>
            <a:off x="1082721" y="3535367"/>
            <a:ext cx="1278344" cy="563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2500">
                <a:solidFill>
                  <a:srgbClr val="FFFFFF"/>
                </a:solidFill>
                <a:latin typeface="Open Sans"/>
                <a:ea typeface="Open Sans"/>
                <a:cs typeface="Open Sans"/>
                <a:sym typeface="Open Sans"/>
              </a:defRPr>
            </a:lvl1pPr>
          </a:lstStyle>
          <a:p>
            <a:pPr/>
            <a:r>
              <a:t>Reality</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4" name="Google Shape;314;gee03f3cbbb_0_259"/>
          <p:cNvSpPr/>
          <p:nvPr/>
        </p:nvSpPr>
        <p:spPr>
          <a:xfrm flipH="1">
            <a:off x="0" y="0"/>
            <a:ext cx="9144000" cy="5143500"/>
          </a:xfrm>
          <a:prstGeom prst="rect">
            <a:avLst/>
          </a:prstGeom>
          <a:solidFill>
            <a:srgbClr val="F7F5F2"/>
          </a:solidFill>
          <a:ln w="12700">
            <a:miter lim="400000"/>
          </a:ln>
        </p:spPr>
        <p:txBody>
          <a:bodyPr lIns="45719" rIns="45719" anchor="ctr"/>
          <a:lstStyle/>
          <a:p>
            <a:pPr/>
          </a:p>
        </p:txBody>
      </p:sp>
      <p:sp>
        <p:nvSpPr>
          <p:cNvPr id="655" name="Google Shape;315;gee03f3cbbb_0_259"/>
          <p:cNvSpPr/>
          <p:nvPr/>
        </p:nvSpPr>
        <p:spPr>
          <a:xfrm>
            <a:off x="0" y="1"/>
            <a:ext cx="9144000" cy="1170600"/>
          </a:xfrm>
          <a:prstGeom prst="rect">
            <a:avLst/>
          </a:prstGeom>
          <a:solidFill>
            <a:srgbClr val="FFFFFF"/>
          </a:solidFill>
          <a:ln>
            <a:solidFill>
              <a:srgbClr val="FFFFFF"/>
            </a:solidFill>
          </a:ln>
        </p:spPr>
        <p:txBody>
          <a:bodyPr lIns="45719" rIns="45719" anchor="ctr"/>
          <a:lstStyle/>
          <a:p>
            <a:pPr>
              <a:lnSpc>
                <a:spcPct val="115000"/>
              </a:lnSpc>
              <a:defRPr>
                <a:latin typeface="Open Sans"/>
                <a:ea typeface="Open Sans"/>
                <a:cs typeface="Open Sans"/>
                <a:sym typeface="Open Sans"/>
              </a:defRPr>
            </a:pPr>
          </a:p>
        </p:txBody>
      </p:sp>
      <p:sp>
        <p:nvSpPr>
          <p:cNvPr id="656" name="Google Shape;316;gee03f3cbbb_0_259"/>
          <p:cNvSpPr txBox="1"/>
          <p:nvPr/>
        </p:nvSpPr>
        <p:spPr>
          <a:xfrm>
            <a:off x="311622" y="375160"/>
            <a:ext cx="7640474"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atin typeface="Open Sans SemiBold"/>
                <a:ea typeface="Open Sans SemiBold"/>
                <a:cs typeface="Open Sans SemiBold"/>
                <a:sym typeface="Open Sans SemiBold"/>
              </a:defRPr>
            </a:lvl1pPr>
          </a:lstStyle>
          <a:p>
            <a:pPr/>
            <a:r>
              <a:t>Perceived Barrier #5</a:t>
            </a:r>
          </a:p>
        </p:txBody>
      </p:sp>
      <p:sp>
        <p:nvSpPr>
          <p:cNvPr id="657" name="Google Shape;317;gee03f3cbbb_0_259"/>
          <p:cNvSpPr/>
          <p:nvPr/>
        </p:nvSpPr>
        <p:spPr>
          <a:xfrm>
            <a:off x="77050" y="-729323"/>
            <a:ext cx="36901" cy="1"/>
          </a:xfrm>
          <a:prstGeom prst="line">
            <a:avLst/>
          </a:prstGeom>
          <a:ln w="28575">
            <a:solidFill>
              <a:srgbClr val="4E3C82"/>
            </a:solidFill>
          </a:ln>
        </p:spPr>
        <p:txBody>
          <a:bodyPr lIns="45719" rIns="45719"/>
          <a:lstStyle/>
          <a:p>
            <a:pPr/>
          </a:p>
        </p:txBody>
      </p:sp>
      <p:sp>
        <p:nvSpPr>
          <p:cNvPr id="658" name="Google Shape;318;gee03f3cbbb_0_259"/>
          <p:cNvSpPr/>
          <p:nvPr/>
        </p:nvSpPr>
        <p:spPr>
          <a:xfrm>
            <a:off x="311619" y="845478"/>
            <a:ext cx="557401" cy="1"/>
          </a:xfrm>
          <a:prstGeom prst="line">
            <a:avLst/>
          </a:prstGeom>
          <a:ln w="28575">
            <a:solidFill>
              <a:srgbClr val="4EB85C"/>
            </a:solidFill>
          </a:ln>
        </p:spPr>
        <p:txBody>
          <a:bodyPr lIns="45719" rIns="45719"/>
          <a:lstStyle/>
          <a:p>
            <a:pPr/>
          </a:p>
        </p:txBody>
      </p:sp>
      <p:sp>
        <p:nvSpPr>
          <p:cNvPr id="659" name="Google Shape;329;gf2468c78ab_0_395"/>
          <p:cNvSpPr/>
          <p:nvPr/>
        </p:nvSpPr>
        <p:spPr>
          <a:xfrm>
            <a:off x="816876" y="1677891"/>
            <a:ext cx="1751298" cy="1148702"/>
          </a:xfrm>
          <a:prstGeom prst="rect">
            <a:avLst/>
          </a:prstGeom>
          <a:solidFill>
            <a:srgbClr val="4EB85C"/>
          </a:solidFill>
          <a:ln w="12700">
            <a:miter lim="400000"/>
          </a:ln>
        </p:spPr>
        <p:txBody>
          <a:bodyPr lIns="45719" rIns="45719" anchor="ctr"/>
          <a:lstStyle/>
          <a:p>
            <a:pPr algn="ctr"/>
          </a:p>
        </p:txBody>
      </p:sp>
      <p:sp>
        <p:nvSpPr>
          <p:cNvPr id="660" name="Google Shape;330;gf2468c78ab_0_395"/>
          <p:cNvSpPr txBox="1"/>
          <p:nvPr/>
        </p:nvSpPr>
        <p:spPr>
          <a:xfrm>
            <a:off x="3547686" y="1681721"/>
            <a:ext cx="4688101" cy="6654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600">
                <a:solidFill>
                  <a:schemeClr val="accent2">
                    <a:lumOff val="21764"/>
                  </a:schemeClr>
                </a:solidFill>
                <a:latin typeface="Open Sans"/>
                <a:ea typeface="Open Sans"/>
                <a:cs typeface="Open Sans"/>
                <a:sym typeface="Open Sans"/>
              </a:defRPr>
            </a:lvl1pPr>
          </a:lstStyle>
          <a:p>
            <a:pPr/>
            <a:r>
              <a:t>Clients won’t want to participate and complete assessments.</a:t>
            </a:r>
          </a:p>
        </p:txBody>
      </p:sp>
      <p:sp>
        <p:nvSpPr>
          <p:cNvPr id="661" name="Google Shape;331;gf2468c78ab_0_395"/>
          <p:cNvSpPr txBox="1"/>
          <p:nvPr/>
        </p:nvSpPr>
        <p:spPr>
          <a:xfrm>
            <a:off x="1082721" y="1967541"/>
            <a:ext cx="1278344" cy="563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2500">
                <a:solidFill>
                  <a:srgbClr val="FFFFFF"/>
                </a:solidFill>
                <a:latin typeface="Open Sans"/>
                <a:ea typeface="Open Sans"/>
                <a:cs typeface="Open Sans"/>
                <a:sym typeface="Open Sans"/>
              </a:defRPr>
            </a:lvl1pPr>
          </a:lstStyle>
          <a:p>
            <a:pPr/>
            <a:r>
              <a:t>Myth</a:t>
            </a:r>
          </a:p>
        </p:txBody>
      </p:sp>
      <p:sp>
        <p:nvSpPr>
          <p:cNvPr id="662" name="Google Shape;329;gf2468c78ab_0_395"/>
          <p:cNvSpPr/>
          <p:nvPr/>
        </p:nvSpPr>
        <p:spPr>
          <a:xfrm>
            <a:off x="816876" y="3245717"/>
            <a:ext cx="1751298" cy="1148701"/>
          </a:xfrm>
          <a:prstGeom prst="rect">
            <a:avLst/>
          </a:prstGeom>
          <a:solidFill>
            <a:srgbClr val="4EB85C"/>
          </a:solidFill>
          <a:ln w="12700">
            <a:miter lim="400000"/>
          </a:ln>
        </p:spPr>
        <p:txBody>
          <a:bodyPr lIns="45719" rIns="45719" anchor="ctr"/>
          <a:lstStyle/>
          <a:p>
            <a:pPr algn="ctr"/>
          </a:p>
        </p:txBody>
      </p:sp>
      <p:sp>
        <p:nvSpPr>
          <p:cNvPr id="663" name="Google Shape;330;gf2468c78ab_0_395"/>
          <p:cNvSpPr txBox="1"/>
          <p:nvPr/>
        </p:nvSpPr>
        <p:spPr>
          <a:xfrm>
            <a:off x="3547686" y="3224895"/>
            <a:ext cx="4688101" cy="906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600">
                <a:solidFill>
                  <a:schemeClr val="accent2">
                    <a:lumOff val="21764"/>
                  </a:schemeClr>
                </a:solidFill>
                <a:latin typeface="Open Sans"/>
                <a:ea typeface="Open Sans"/>
                <a:cs typeface="Open Sans"/>
                <a:sym typeface="Open Sans"/>
              </a:defRPr>
            </a:lvl1pPr>
          </a:lstStyle>
          <a:p>
            <a:pPr/>
            <a:r>
              <a:t>Clearly communicating ‘why’ measurement based care is important – results in the large majority of clients being excited about participating.</a:t>
            </a:r>
          </a:p>
        </p:txBody>
      </p:sp>
      <p:sp>
        <p:nvSpPr>
          <p:cNvPr id="664" name="Google Shape;331;gf2468c78ab_0_395"/>
          <p:cNvSpPr txBox="1"/>
          <p:nvPr/>
        </p:nvSpPr>
        <p:spPr>
          <a:xfrm>
            <a:off x="1082721" y="3535367"/>
            <a:ext cx="1278344" cy="563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2500">
                <a:solidFill>
                  <a:srgbClr val="FFFFFF"/>
                </a:solidFill>
                <a:latin typeface="Open Sans"/>
                <a:ea typeface="Open Sans"/>
                <a:cs typeface="Open Sans"/>
                <a:sym typeface="Open Sans"/>
              </a:defRPr>
            </a:lvl1pPr>
          </a:lstStyle>
          <a:p>
            <a:pPr/>
            <a:r>
              <a:t>Reality</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666" name="Google Shape;393;gf2468c78ab_0_427"/>
          <p:cNvSpPr/>
          <p:nvPr/>
        </p:nvSpPr>
        <p:spPr>
          <a:xfrm>
            <a:off x="3557299" y="0"/>
            <a:ext cx="5586602" cy="5156700"/>
          </a:xfrm>
          <a:prstGeom prst="rect">
            <a:avLst/>
          </a:prstGeom>
          <a:solidFill>
            <a:srgbClr val="F7F5F2"/>
          </a:solidFill>
          <a:ln w="12700">
            <a:miter lim="400000"/>
          </a:ln>
        </p:spPr>
        <p:txBody>
          <a:bodyPr lIns="45719" rIns="45719" anchor="ctr"/>
          <a:lstStyle/>
          <a:p>
            <a:pPr>
              <a:lnSpc>
                <a:spcPct val="150000"/>
              </a:lnSpc>
              <a:defRPr sz="1800">
                <a:solidFill>
                  <a:srgbClr val="FFFFFF"/>
                </a:solidFill>
                <a:latin typeface="Open Sans"/>
                <a:ea typeface="Open Sans"/>
                <a:cs typeface="Open Sans"/>
                <a:sym typeface="Open Sans"/>
              </a:defRPr>
            </a:pPr>
          </a:p>
        </p:txBody>
      </p:sp>
      <p:sp>
        <p:nvSpPr>
          <p:cNvPr id="667" name="Google Shape;394;gf2468c78ab_0_427"/>
          <p:cNvSpPr/>
          <p:nvPr/>
        </p:nvSpPr>
        <p:spPr>
          <a:xfrm>
            <a:off x="4058875" y="1355700"/>
            <a:ext cx="4718701" cy="2445300"/>
          </a:xfrm>
          <a:prstGeom prst="rect">
            <a:avLst/>
          </a:prstGeom>
          <a:solidFill>
            <a:srgbClr val="D5E8D7"/>
          </a:solidFill>
          <a:ln w="12700">
            <a:miter lim="400000"/>
          </a:ln>
        </p:spPr>
        <p:txBody>
          <a:bodyPr lIns="45719" rIns="45719" anchor="ctr"/>
          <a:lstStyle/>
          <a:p>
            <a:pPr/>
          </a:p>
        </p:txBody>
      </p:sp>
      <p:sp>
        <p:nvSpPr>
          <p:cNvPr id="668" name="Google Shape;395;gf2468c78ab_0_427"/>
          <p:cNvSpPr txBox="1"/>
          <p:nvPr>
            <p:ph type="title"/>
          </p:nvPr>
        </p:nvSpPr>
        <p:spPr>
          <a:xfrm>
            <a:off x="573374" y="580025"/>
            <a:ext cx="2572501" cy="420302"/>
          </a:xfrm>
          <a:prstGeom prst="rect">
            <a:avLst/>
          </a:prstGeom>
        </p:spPr>
        <p:txBody>
          <a:bodyPr/>
          <a:lstStyle>
            <a:lvl1pPr>
              <a:defRPr sz="2400">
                <a:latin typeface="Open Sans SemiBold"/>
                <a:ea typeface="Open Sans SemiBold"/>
                <a:cs typeface="Open Sans SemiBold"/>
                <a:sym typeface="Open Sans SemiBold"/>
              </a:defRPr>
            </a:lvl1pPr>
          </a:lstStyle>
          <a:p>
            <a:pPr/>
            <a:r>
              <a:t>Conclusion</a:t>
            </a:r>
          </a:p>
        </p:txBody>
      </p:sp>
      <p:sp>
        <p:nvSpPr>
          <p:cNvPr id="669" name="Google Shape;396;gf2468c78ab_0_427"/>
          <p:cNvSpPr txBox="1"/>
          <p:nvPr>
            <p:ph type="body" sz="quarter" idx="1"/>
          </p:nvPr>
        </p:nvSpPr>
        <p:spPr>
          <a:xfrm>
            <a:off x="573375" y="1653071"/>
            <a:ext cx="2617600" cy="2254737"/>
          </a:xfrm>
          <a:prstGeom prst="rect">
            <a:avLst/>
          </a:prstGeom>
        </p:spPr>
        <p:txBody>
          <a:bodyPr/>
          <a:lstStyle/>
          <a:p>
            <a:pPr marL="0" indent="0">
              <a:lnSpc>
                <a:spcPct val="100000"/>
              </a:lnSpc>
              <a:buSzTx/>
              <a:buNone/>
              <a:defRPr sz="1500"/>
            </a:pPr>
            <a:r>
              <a:t>Measurement Based Care has the potential to have a profound impact on the quality of care across the country. </a:t>
            </a:r>
          </a:p>
          <a:p>
            <a:pPr marL="0" indent="0">
              <a:lnSpc>
                <a:spcPct val="100000"/>
              </a:lnSpc>
              <a:buSzTx/>
              <a:buNone/>
              <a:defRPr sz="1500"/>
            </a:pPr>
          </a:p>
          <a:p>
            <a:pPr marL="0" indent="0">
              <a:lnSpc>
                <a:spcPct val="100000"/>
              </a:lnSpc>
              <a:buSzTx/>
              <a:buNone/>
              <a:defRPr sz="1500"/>
            </a:pPr>
            <a:r>
              <a:t>Thank you for your interest in learning more about it. </a:t>
            </a:r>
          </a:p>
        </p:txBody>
      </p:sp>
      <p:sp>
        <p:nvSpPr>
          <p:cNvPr id="670" name="Google Shape;397;gf2468c78ab_0_427"/>
          <p:cNvSpPr/>
          <p:nvPr/>
        </p:nvSpPr>
        <p:spPr>
          <a:xfrm>
            <a:off x="599922" y="1082042"/>
            <a:ext cx="557400" cy="1"/>
          </a:xfrm>
          <a:prstGeom prst="line">
            <a:avLst/>
          </a:prstGeom>
          <a:ln w="28575">
            <a:solidFill>
              <a:srgbClr val="4EB85C"/>
            </a:solidFill>
          </a:ln>
        </p:spPr>
        <p:txBody>
          <a:bodyPr lIns="45719" rIns="45719"/>
          <a:lstStyle/>
          <a:p>
            <a:pPr/>
          </a:p>
        </p:txBody>
      </p:sp>
      <p:sp>
        <p:nvSpPr>
          <p:cNvPr id="671" name="Google Shape;398;gf2468c78ab_0_427"/>
          <p:cNvSpPr txBox="1"/>
          <p:nvPr/>
        </p:nvSpPr>
        <p:spPr>
          <a:xfrm>
            <a:off x="4396225" y="1832999"/>
            <a:ext cx="4044001" cy="1478251"/>
          </a:xfrm>
          <a:prstGeom prst="rect">
            <a:avLst/>
          </a:prstGeom>
          <a:solidFill>
            <a:srgbClr val="FFFFFF"/>
          </a:solidFill>
          <a:ln w="12700">
            <a:miter lim="400000"/>
          </a:ln>
          <a:effectLst>
            <a:outerShdw sx="100000" sy="100000" kx="0" ky="0" algn="b" rotWithShape="0" blurRad="63500" dist="19050" dir="5400000">
              <a:srgbClr val="000000">
                <a:alpha val="49800"/>
              </a:srgbClr>
            </a:outerShdw>
          </a:effectLst>
          <a:extLst>
            <a:ext uri="{C572A759-6A51-4108-AA02-DFA0A04FC94B}">
              <ma14:wrappingTextBoxFlag xmlns:ma14="http://schemas.microsoft.com/office/mac/drawingml/2011/main" val="1"/>
            </a:ext>
          </a:extLst>
        </p:spPr>
        <p:txBody>
          <a:bodyPr lIns="91424" tIns="91424" rIns="91424" bIns="91424">
            <a:spAutoFit/>
          </a:bodyPr>
          <a:lstStyle/>
          <a:p>
            <a:pPr>
              <a:defRPr b="1">
                <a:solidFill>
                  <a:schemeClr val="accent2">
                    <a:lumOff val="21764"/>
                  </a:schemeClr>
                </a:solidFill>
                <a:latin typeface="Open Sans"/>
                <a:ea typeface="Open Sans"/>
                <a:cs typeface="Open Sans"/>
                <a:sym typeface="Open Sans"/>
              </a:defRPr>
            </a:pPr>
            <a:r>
              <a:t>More Questions?</a:t>
            </a:r>
          </a:p>
          <a:p>
            <a:pPr>
              <a:defRPr>
                <a:latin typeface="Open Sans"/>
                <a:ea typeface="Open Sans"/>
                <a:cs typeface="Open Sans"/>
                <a:sym typeface="Open Sans"/>
              </a:defRPr>
            </a:pPr>
          </a:p>
          <a:p>
            <a:pPr>
              <a:defRPr>
                <a:latin typeface="Open Sans"/>
                <a:ea typeface="Open Sans"/>
                <a:cs typeface="Open Sans"/>
                <a:sym typeface="Open Sans"/>
              </a:defRPr>
            </a:pPr>
            <a:r>
              <a:t>Jeremy Weisz: </a:t>
            </a:r>
            <a:br/>
            <a:br/>
            <a:r>
              <a:rPr b="1"/>
              <a:t>Email: </a:t>
            </a:r>
            <a:r>
              <a:rPr u="sng">
                <a:solidFill>
                  <a:schemeClr val="accent5"/>
                </a:solidFill>
              </a:rPr>
              <a:t>j</a:t>
            </a:r>
            <a:r>
              <a:rPr u="sng">
                <a:solidFill>
                  <a:schemeClr val="accent5"/>
                </a:solidFill>
                <a:uFill>
                  <a:solidFill>
                    <a:schemeClr val="accent5"/>
                  </a:solidFill>
                </a:uFill>
                <a:hlinkClick r:id="rId2" invalidUrl="" action="" tgtFrame="" tooltip="" history="1" highlightClick="0" endSnd="0"/>
              </a:rPr>
              <a:t>eremy@greenspacehealth.com</a:t>
            </a:r>
            <a:r>
              <a:t> </a:t>
            </a:r>
          </a:p>
          <a:p>
            <a:pPr>
              <a:defRPr b="1">
                <a:latin typeface="Open Sans"/>
                <a:ea typeface="Open Sans"/>
                <a:cs typeface="Open Sans"/>
                <a:sym typeface="Open Sans"/>
              </a:defRPr>
            </a:pPr>
            <a:r>
              <a:t>Web: </a:t>
            </a:r>
            <a:r>
              <a:rPr u="sng">
                <a:solidFill>
                  <a:srgbClr val="0433FF"/>
                </a:solidFill>
              </a:rPr>
              <a:t>greenspacehealth.com/measurement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399" name="Google Shape;88;gee03f3cbbb_0_14"/>
          <p:cNvSpPr/>
          <p:nvPr/>
        </p:nvSpPr>
        <p:spPr>
          <a:xfrm>
            <a:off x="3557299" y="0"/>
            <a:ext cx="5586602" cy="5156700"/>
          </a:xfrm>
          <a:prstGeom prst="rect">
            <a:avLst/>
          </a:prstGeom>
          <a:solidFill>
            <a:srgbClr val="F7F5F2"/>
          </a:solidFill>
          <a:ln w="12700">
            <a:miter lim="400000"/>
          </a:ln>
        </p:spPr>
        <p:txBody>
          <a:bodyPr lIns="45719" rIns="45719" anchor="ctr"/>
          <a:lstStyle/>
          <a:p>
            <a:pPr/>
          </a:p>
        </p:txBody>
      </p:sp>
      <p:sp>
        <p:nvSpPr>
          <p:cNvPr id="400" name="Google Shape;89;gee03f3cbbb_0_14"/>
          <p:cNvSpPr txBox="1"/>
          <p:nvPr>
            <p:ph type="title"/>
          </p:nvPr>
        </p:nvSpPr>
        <p:spPr>
          <a:xfrm>
            <a:off x="573374" y="580025"/>
            <a:ext cx="3273000" cy="420301"/>
          </a:xfrm>
          <a:prstGeom prst="rect">
            <a:avLst/>
          </a:prstGeom>
        </p:spPr>
        <p:txBody>
          <a:bodyPr/>
          <a:lstStyle>
            <a:lvl1pPr>
              <a:defRPr sz="2400">
                <a:latin typeface="Open Sans SemiBold"/>
                <a:ea typeface="Open Sans SemiBold"/>
                <a:cs typeface="Open Sans SemiBold"/>
                <a:sym typeface="Open Sans SemiBold"/>
              </a:defRPr>
            </a:lvl1pPr>
          </a:lstStyle>
          <a:p>
            <a:pPr/>
            <a:r>
              <a:t>Introduction</a:t>
            </a:r>
          </a:p>
        </p:txBody>
      </p:sp>
      <p:sp>
        <p:nvSpPr>
          <p:cNvPr id="401" name="Google Shape;90;gee03f3cbbb_0_14"/>
          <p:cNvSpPr txBox="1"/>
          <p:nvPr>
            <p:ph type="body" sz="quarter" idx="1"/>
          </p:nvPr>
        </p:nvSpPr>
        <p:spPr>
          <a:xfrm>
            <a:off x="593275" y="1330075"/>
            <a:ext cx="4351200" cy="864000"/>
          </a:xfrm>
          <a:prstGeom prst="rect">
            <a:avLst/>
          </a:prstGeom>
        </p:spPr>
        <p:txBody>
          <a:bodyPr/>
          <a:lstStyle/>
          <a:p>
            <a:pPr marL="0" indent="0">
              <a:lnSpc>
                <a:spcPct val="150000"/>
              </a:lnSpc>
              <a:spcBef>
                <a:spcPts val="1600"/>
              </a:spcBef>
              <a:buSzTx/>
              <a:buNone/>
            </a:pPr>
            <a:r>
              <a:t>Enabling </a:t>
            </a:r>
            <a:r>
              <a:rPr b="1"/>
              <a:t>M</a:t>
            </a:r>
            <a:r>
              <a:rPr b="1"/>
              <a:t>easurement Based Care </a:t>
            </a:r>
            <a:r>
              <a:t>and more effective </a:t>
            </a:r>
            <a:r>
              <a:rPr b="1"/>
              <a:t>evaluation</a:t>
            </a:r>
            <a:r>
              <a:t>.</a:t>
            </a:r>
          </a:p>
        </p:txBody>
      </p:sp>
      <p:sp>
        <p:nvSpPr>
          <p:cNvPr id="402" name="Google Shape;91;gee03f3cbbb_0_14"/>
          <p:cNvSpPr/>
          <p:nvPr/>
        </p:nvSpPr>
        <p:spPr>
          <a:xfrm>
            <a:off x="599922" y="1082042"/>
            <a:ext cx="557400" cy="1"/>
          </a:xfrm>
          <a:prstGeom prst="line">
            <a:avLst/>
          </a:prstGeom>
          <a:ln w="28575">
            <a:solidFill>
              <a:srgbClr val="4EB85C"/>
            </a:solidFill>
          </a:ln>
        </p:spPr>
        <p:txBody>
          <a:bodyPr lIns="45719" rIns="45719"/>
          <a:lstStyle/>
          <a:p>
            <a:pPr/>
          </a:p>
        </p:txBody>
      </p:sp>
      <p:sp>
        <p:nvSpPr>
          <p:cNvPr id="403" name="Google Shape;92;gee03f3cbbb_0_14"/>
          <p:cNvSpPr txBox="1"/>
          <p:nvPr/>
        </p:nvSpPr>
        <p:spPr>
          <a:xfrm>
            <a:off x="5420378" y="669497"/>
            <a:ext cx="3746101" cy="23526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indent="139700">
              <a:lnSpc>
                <a:spcPct val="120000"/>
              </a:lnSpc>
              <a:defRPr b="1">
                <a:solidFill>
                  <a:schemeClr val="accent2">
                    <a:lumOff val="21764"/>
                  </a:schemeClr>
                </a:solidFill>
                <a:latin typeface="Open Sans"/>
                <a:ea typeface="Open Sans"/>
                <a:cs typeface="Open Sans"/>
                <a:sym typeface="Open Sans"/>
              </a:defRPr>
            </a:pPr>
            <a:r>
              <a:t>Location: </a:t>
            </a:r>
            <a:br/>
            <a:r>
              <a:rPr b="0"/>
              <a:t>Based in </a:t>
            </a:r>
            <a:r>
              <a:rPr b="0"/>
              <a:t>Toronto and British Columbia, and serving all of North America </a:t>
            </a:r>
          </a:p>
          <a:p>
            <a:pPr indent="139700">
              <a:lnSpc>
                <a:spcPct val="120000"/>
              </a:lnSpc>
              <a:defRPr>
                <a:solidFill>
                  <a:schemeClr val="accent2">
                    <a:lumOff val="21764"/>
                  </a:schemeClr>
                </a:solidFill>
                <a:latin typeface="Open Sans"/>
                <a:ea typeface="Open Sans"/>
                <a:cs typeface="Open Sans"/>
                <a:sym typeface="Open Sans"/>
              </a:defRPr>
            </a:pPr>
          </a:p>
          <a:p>
            <a:pPr indent="139700">
              <a:lnSpc>
                <a:spcPct val="120000"/>
              </a:lnSpc>
              <a:defRPr b="1">
                <a:solidFill>
                  <a:schemeClr val="accent2">
                    <a:lumOff val="21764"/>
                  </a:schemeClr>
                </a:solidFill>
                <a:latin typeface="Open Sans"/>
                <a:ea typeface="Open Sans"/>
                <a:cs typeface="Open Sans"/>
                <a:sym typeface="Open Sans"/>
              </a:defRPr>
            </a:pPr>
            <a:r>
              <a:t>Existing Implementations:</a:t>
            </a:r>
          </a:p>
          <a:p>
            <a:pPr marL="425450" indent="-285750">
              <a:lnSpc>
                <a:spcPct val="120000"/>
              </a:lnSpc>
              <a:buClr>
                <a:srgbClr val="46A552"/>
              </a:buClr>
              <a:buSzPts val="1400"/>
              <a:buFont typeface="Helvetica"/>
              <a:buChar char="●"/>
              <a:defRPr>
                <a:solidFill>
                  <a:schemeClr val="accent2">
                    <a:lumOff val="21764"/>
                  </a:schemeClr>
                </a:solidFill>
                <a:latin typeface="Open Sans"/>
                <a:ea typeface="Open Sans"/>
                <a:cs typeface="Open Sans"/>
                <a:sym typeface="Open Sans"/>
              </a:defRPr>
            </a:pPr>
            <a:r>
              <a:t>7,500+ providers</a:t>
            </a:r>
          </a:p>
          <a:p>
            <a:pPr marL="425450" indent="-285750">
              <a:lnSpc>
                <a:spcPct val="120000"/>
              </a:lnSpc>
              <a:buClr>
                <a:srgbClr val="46A552"/>
              </a:buClr>
              <a:buSzPts val="1400"/>
              <a:buFont typeface="Helvetica"/>
              <a:buChar char="●"/>
              <a:defRPr>
                <a:solidFill>
                  <a:schemeClr val="accent2">
                    <a:lumOff val="21764"/>
                  </a:schemeClr>
                </a:solidFill>
                <a:latin typeface="Open Sans"/>
                <a:ea typeface="Open Sans"/>
                <a:cs typeface="Open Sans"/>
                <a:sym typeface="Open Sans"/>
              </a:defRPr>
            </a:pPr>
            <a:r>
              <a:t>250+ organizations</a:t>
            </a:r>
          </a:p>
          <a:p>
            <a:pPr marL="425450" indent="-285750">
              <a:lnSpc>
                <a:spcPct val="120000"/>
              </a:lnSpc>
              <a:buClr>
                <a:srgbClr val="46A552"/>
              </a:buClr>
              <a:buSzPts val="1400"/>
              <a:buFont typeface="Helvetica"/>
              <a:buChar char="●"/>
              <a:defRPr>
                <a:solidFill>
                  <a:schemeClr val="accent2">
                    <a:lumOff val="21764"/>
                  </a:schemeClr>
                </a:solidFill>
                <a:latin typeface="Open Sans"/>
                <a:ea typeface="Open Sans"/>
                <a:cs typeface="Open Sans"/>
                <a:sym typeface="Open Sans"/>
              </a:defRPr>
            </a:pPr>
            <a:r>
              <a:t>2m+ assessments completed</a:t>
            </a:r>
          </a:p>
        </p:txBody>
      </p:sp>
      <p:sp>
        <p:nvSpPr>
          <p:cNvPr id="404" name="Google Shape;93;gee03f3cbbb_0_14"/>
          <p:cNvSpPr/>
          <p:nvPr/>
        </p:nvSpPr>
        <p:spPr>
          <a:xfrm>
            <a:off x="5505575" y="3140331"/>
            <a:ext cx="2893501" cy="1"/>
          </a:xfrm>
          <a:prstGeom prst="line">
            <a:avLst/>
          </a:prstGeom>
          <a:ln>
            <a:solidFill>
              <a:srgbClr val="CCCCCC"/>
            </a:solidFill>
          </a:ln>
        </p:spPr>
        <p:txBody>
          <a:bodyPr lIns="45719" rIns="45719"/>
          <a:lstStyle/>
          <a:p>
            <a:pPr/>
          </a:p>
        </p:txBody>
      </p:sp>
      <p:pic>
        <p:nvPicPr>
          <p:cNvPr id="405" name="Google Shape;94;gee03f3cbbb_0_14" descr="Google Shape;94;gee03f3cbbb_0_14"/>
          <p:cNvPicPr>
            <a:picLocks noChangeAspect="1"/>
          </p:cNvPicPr>
          <p:nvPr/>
        </p:nvPicPr>
        <p:blipFill>
          <a:blip r:embed="rId3">
            <a:extLst/>
          </a:blip>
          <a:stretch>
            <a:fillRect/>
          </a:stretch>
        </p:blipFill>
        <p:spPr>
          <a:xfrm>
            <a:off x="7668286" y="4220223"/>
            <a:ext cx="686931" cy="380831"/>
          </a:xfrm>
          <a:prstGeom prst="rect">
            <a:avLst/>
          </a:prstGeom>
          <a:ln w="12700">
            <a:miter lim="400000"/>
          </a:ln>
        </p:spPr>
      </p:pic>
      <p:pic>
        <p:nvPicPr>
          <p:cNvPr id="406" name="Google Shape;95;gee03f3cbbb_0_14" descr="Google Shape;95;gee03f3cbbb_0_14"/>
          <p:cNvPicPr>
            <a:picLocks noChangeAspect="1"/>
          </p:cNvPicPr>
          <p:nvPr/>
        </p:nvPicPr>
        <p:blipFill>
          <a:blip r:embed="rId4">
            <a:extLst/>
          </a:blip>
          <a:stretch>
            <a:fillRect/>
          </a:stretch>
        </p:blipFill>
        <p:spPr>
          <a:xfrm>
            <a:off x="6653842" y="4143207"/>
            <a:ext cx="676495" cy="440611"/>
          </a:xfrm>
          <a:prstGeom prst="rect">
            <a:avLst/>
          </a:prstGeom>
          <a:ln w="12700">
            <a:miter lim="400000"/>
          </a:ln>
        </p:spPr>
      </p:pic>
      <p:pic>
        <p:nvPicPr>
          <p:cNvPr id="407" name="Google Shape;96;gee03f3cbbb_0_14" descr="Google Shape;96;gee03f3cbbb_0_14"/>
          <p:cNvPicPr>
            <a:picLocks noChangeAspect="1"/>
          </p:cNvPicPr>
          <p:nvPr/>
        </p:nvPicPr>
        <p:blipFill>
          <a:blip r:embed="rId5">
            <a:extLst/>
          </a:blip>
          <a:stretch>
            <a:fillRect/>
          </a:stretch>
        </p:blipFill>
        <p:spPr>
          <a:xfrm>
            <a:off x="5566957" y="4223947"/>
            <a:ext cx="693116" cy="359870"/>
          </a:xfrm>
          <a:prstGeom prst="rect">
            <a:avLst/>
          </a:prstGeom>
          <a:ln w="12700">
            <a:miter lim="400000"/>
          </a:ln>
        </p:spPr>
      </p:pic>
      <p:pic>
        <p:nvPicPr>
          <p:cNvPr id="408" name="Google Shape;97;gee03f3cbbb_0_14" descr="Google Shape;97;gee03f3cbbb_0_14"/>
          <p:cNvPicPr>
            <a:picLocks noChangeAspect="1"/>
          </p:cNvPicPr>
          <p:nvPr/>
        </p:nvPicPr>
        <p:blipFill>
          <a:blip r:embed="rId6">
            <a:extLst/>
          </a:blip>
          <a:stretch>
            <a:fillRect/>
          </a:stretch>
        </p:blipFill>
        <p:spPr>
          <a:xfrm>
            <a:off x="7685523" y="3535914"/>
            <a:ext cx="648310" cy="359869"/>
          </a:xfrm>
          <a:prstGeom prst="rect">
            <a:avLst/>
          </a:prstGeom>
          <a:ln w="12700">
            <a:miter lim="400000"/>
          </a:ln>
        </p:spPr>
      </p:pic>
      <p:pic>
        <p:nvPicPr>
          <p:cNvPr id="409" name="Google Shape;98;gee03f3cbbb_0_14" descr="Google Shape;98;gee03f3cbbb_0_14"/>
          <p:cNvPicPr>
            <a:picLocks noChangeAspect="1"/>
          </p:cNvPicPr>
          <p:nvPr/>
        </p:nvPicPr>
        <p:blipFill>
          <a:blip r:embed="rId7">
            <a:extLst/>
          </a:blip>
          <a:stretch>
            <a:fillRect/>
          </a:stretch>
        </p:blipFill>
        <p:spPr>
          <a:xfrm>
            <a:off x="5505567" y="3505656"/>
            <a:ext cx="815879" cy="420398"/>
          </a:xfrm>
          <a:prstGeom prst="rect">
            <a:avLst/>
          </a:prstGeom>
          <a:ln w="12700">
            <a:miter lim="400000"/>
          </a:ln>
        </p:spPr>
      </p:pic>
      <p:pic>
        <p:nvPicPr>
          <p:cNvPr id="410" name="Google Shape;99;gee03f3cbbb_0_14" descr="Google Shape;99;gee03f3cbbb_0_14"/>
          <p:cNvPicPr>
            <a:picLocks noChangeAspect="1"/>
          </p:cNvPicPr>
          <p:nvPr/>
        </p:nvPicPr>
        <p:blipFill>
          <a:blip r:embed="rId8">
            <a:extLst/>
          </a:blip>
          <a:srcRect l="0" t="0" r="33607" b="10"/>
          <a:stretch>
            <a:fillRect/>
          </a:stretch>
        </p:blipFill>
        <p:spPr>
          <a:xfrm>
            <a:off x="6621775" y="3585780"/>
            <a:ext cx="858819" cy="225072"/>
          </a:xfrm>
          <a:prstGeom prst="rect">
            <a:avLst/>
          </a:prstGeom>
          <a:ln w="12700">
            <a:miter lim="400000"/>
          </a:ln>
        </p:spPr>
      </p:pic>
      <p:grpSp>
        <p:nvGrpSpPr>
          <p:cNvPr id="414" name="Google Shape;100;gee03f3cbbb_0_14"/>
          <p:cNvGrpSpPr/>
          <p:nvPr/>
        </p:nvGrpSpPr>
        <p:grpSpPr>
          <a:xfrm>
            <a:off x="809932" y="2578349"/>
            <a:ext cx="1080931" cy="1845952"/>
            <a:chOff x="0" y="0"/>
            <a:chExt cx="1080930" cy="1845951"/>
          </a:xfrm>
        </p:grpSpPr>
        <p:sp>
          <p:nvSpPr>
            <p:cNvPr id="411" name="Google Shape;101;gee03f3cbbb_0_14"/>
            <p:cNvSpPr/>
            <p:nvPr/>
          </p:nvSpPr>
          <p:spPr>
            <a:xfrm>
              <a:off x="262694" y="1727693"/>
              <a:ext cx="717327" cy="63055"/>
            </a:xfrm>
            <a:prstGeom prst="ellipse">
              <a:avLst/>
            </a:prstGeom>
            <a:solidFill>
              <a:srgbClr val="434343"/>
            </a:solidFill>
            <a:ln w="12700" cap="flat">
              <a:noFill/>
              <a:miter lim="400000"/>
            </a:ln>
            <a:effectLst>
              <a:outerShdw sx="100000" sy="100000" kx="0" ky="0" algn="b" rotWithShape="0" blurRad="88900" dist="114300" dir="3780000">
                <a:srgbClr val="666666">
                  <a:alpha val="92940"/>
                </a:srgbClr>
              </a:outerShdw>
              <a:reflection blurRad="0" stA="100000" stPos="0" endA="0" endPos="40000" dist="0" dir="5400000" fadeDir="5400000" sx="100000" sy="-100000" kx="0" ky="0" algn="bl" rotWithShape="0"/>
            </a:effectLst>
          </p:spPr>
          <p:txBody>
            <a:bodyPr wrap="square" lIns="45719" tIns="45719" rIns="45719" bIns="45719" numCol="1" anchor="ctr">
              <a:noAutofit/>
            </a:bodyPr>
            <a:lstStyle/>
            <a:p>
              <a:pPr/>
            </a:p>
          </p:txBody>
        </p:sp>
        <p:sp>
          <p:nvSpPr>
            <p:cNvPr id="412" name="Google Shape;102;gee03f3cbbb_0_14"/>
            <p:cNvSpPr/>
            <p:nvPr/>
          </p:nvSpPr>
          <p:spPr>
            <a:xfrm>
              <a:off x="262694" y="1759227"/>
              <a:ext cx="717327" cy="63055"/>
            </a:xfrm>
            <a:prstGeom prst="ellipse">
              <a:avLst/>
            </a:prstGeom>
            <a:solidFill>
              <a:srgbClr val="434343"/>
            </a:solidFill>
            <a:ln w="12700" cap="flat">
              <a:noFill/>
              <a:miter lim="400000"/>
            </a:ln>
            <a:effectLst>
              <a:outerShdw sx="100000" sy="100000" kx="0" ky="0" algn="b" rotWithShape="0" blurRad="88900" dist="114300" dir="3780000">
                <a:srgbClr val="666666">
                  <a:alpha val="5880"/>
                </a:srgbClr>
              </a:outerShdw>
              <a:reflection blurRad="0" stA="100000" stPos="0" endA="0" endPos="40000" dist="0" dir="5400000" fadeDir="5400000" sx="100000" sy="-100000" kx="0" ky="0" algn="bl" rotWithShape="0"/>
            </a:effectLst>
          </p:spPr>
          <p:txBody>
            <a:bodyPr wrap="square" lIns="45719" tIns="45719" rIns="45719" bIns="45719" numCol="1" anchor="ctr">
              <a:noAutofit/>
            </a:bodyPr>
            <a:lstStyle/>
            <a:p>
              <a:pPr/>
            </a:p>
          </p:txBody>
        </p:sp>
        <p:pic>
          <p:nvPicPr>
            <p:cNvPr id="413" name="Google Shape;103;gee03f3cbbb_0_14" descr="Google Shape;103;gee03f3cbbb_0_14"/>
            <p:cNvPicPr>
              <a:picLocks noChangeAspect="1"/>
            </p:cNvPicPr>
            <p:nvPr/>
          </p:nvPicPr>
          <p:blipFill>
            <a:blip r:embed="rId9">
              <a:extLst/>
            </a:blip>
            <a:stretch>
              <a:fillRect/>
            </a:stretch>
          </p:blipFill>
          <p:spPr>
            <a:xfrm>
              <a:off x="0" y="0"/>
              <a:ext cx="1080931" cy="1845952"/>
            </a:xfrm>
            <a:prstGeom prst="rect">
              <a:avLst/>
            </a:prstGeom>
            <a:ln w="12700" cap="flat">
              <a:noFill/>
              <a:miter lim="400000"/>
            </a:ln>
            <a:effectLst>
              <a:outerShdw sx="100000" sy="100000" kx="0" ky="0" algn="b" rotWithShape="0" blurRad="520700" dist="0" dir="0">
                <a:srgbClr val="EEEAE1">
                  <a:alpha val="47840"/>
                </a:srgbClr>
              </a:outerShdw>
            </a:effectLst>
          </p:spPr>
        </p:pic>
      </p:grpSp>
      <p:grpSp>
        <p:nvGrpSpPr>
          <p:cNvPr id="417" name="Google Shape;104;gee03f3cbbb_0_14"/>
          <p:cNvGrpSpPr/>
          <p:nvPr/>
        </p:nvGrpSpPr>
        <p:grpSpPr>
          <a:xfrm>
            <a:off x="1157368" y="2804223"/>
            <a:ext cx="3895464" cy="2352477"/>
            <a:chOff x="0" y="0"/>
            <a:chExt cx="3895463" cy="2352475"/>
          </a:xfrm>
        </p:grpSpPr>
        <p:pic>
          <p:nvPicPr>
            <p:cNvPr id="415" name="Google Shape;105;gee03f3cbbb_0_14" descr="Google Shape;105;gee03f3cbbb_0_14"/>
            <p:cNvPicPr>
              <a:picLocks noChangeAspect="1"/>
            </p:cNvPicPr>
            <p:nvPr/>
          </p:nvPicPr>
          <p:blipFill>
            <a:blip r:embed="rId10">
              <a:extLst/>
            </a:blip>
            <a:stretch>
              <a:fillRect/>
            </a:stretch>
          </p:blipFill>
          <p:spPr>
            <a:xfrm>
              <a:off x="0" y="0"/>
              <a:ext cx="3895464" cy="2352476"/>
            </a:xfrm>
            <a:prstGeom prst="rect">
              <a:avLst/>
            </a:prstGeom>
            <a:ln w="12700" cap="flat">
              <a:noFill/>
              <a:miter lim="400000"/>
            </a:ln>
            <a:effectLst/>
          </p:spPr>
        </p:pic>
        <p:pic>
          <p:nvPicPr>
            <p:cNvPr id="416" name="Google Shape;106;gee03f3cbbb_0_14" descr="Google Shape;106;gee03f3cbbb_0_14"/>
            <p:cNvPicPr>
              <a:picLocks noChangeAspect="1"/>
            </p:cNvPicPr>
            <p:nvPr/>
          </p:nvPicPr>
          <p:blipFill>
            <a:blip r:embed="rId11">
              <a:extLst/>
            </a:blip>
            <a:srcRect l="4617" t="10401" r="4671" b="6782"/>
            <a:stretch>
              <a:fillRect/>
            </a:stretch>
          </p:blipFill>
          <p:spPr>
            <a:xfrm>
              <a:off x="657301" y="130208"/>
              <a:ext cx="2541068" cy="1606483"/>
            </a:xfrm>
            <a:prstGeom prst="rect">
              <a:avLst/>
            </a:prstGeom>
            <a:ln w="12700" cap="flat">
              <a:noFill/>
              <a:miter lim="400000"/>
            </a:ln>
            <a:effectLst/>
          </p:spPr>
        </p:pic>
      </p:grpSp>
      <p:pic>
        <p:nvPicPr>
          <p:cNvPr id="418" name="Google Shape;107;gee03f3cbbb_0_14" descr="Google Shape;107;gee03f3cbbb_0_14"/>
          <p:cNvPicPr>
            <a:picLocks noChangeAspect="1"/>
          </p:cNvPicPr>
          <p:nvPr/>
        </p:nvPicPr>
        <p:blipFill>
          <a:blip r:embed="rId12">
            <a:extLst/>
          </a:blip>
          <a:stretch>
            <a:fillRect/>
          </a:stretch>
        </p:blipFill>
        <p:spPr>
          <a:xfrm>
            <a:off x="1811504" y="2926914"/>
            <a:ext cx="2560922" cy="1619724"/>
          </a:xfrm>
          <a:prstGeom prst="rect">
            <a:avLst/>
          </a:prstGeom>
          <a:ln w="12700">
            <a:miter lim="400000"/>
          </a:ln>
        </p:spPr>
      </p:pic>
      <p:pic>
        <p:nvPicPr>
          <p:cNvPr id="419" name="Google Shape;108;gee03f3cbbb_0_14" descr="Google Shape;108;gee03f3cbbb_0_14"/>
          <p:cNvPicPr>
            <a:picLocks noChangeAspect="1"/>
          </p:cNvPicPr>
          <p:nvPr/>
        </p:nvPicPr>
        <p:blipFill>
          <a:blip r:embed="rId13">
            <a:extLst/>
          </a:blip>
          <a:stretch>
            <a:fillRect/>
          </a:stretch>
        </p:blipFill>
        <p:spPr>
          <a:xfrm>
            <a:off x="2697049" y="2432723"/>
            <a:ext cx="2355777" cy="184595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Google Shape;113;p6"/>
          <p:cNvSpPr/>
          <p:nvPr/>
        </p:nvSpPr>
        <p:spPr>
          <a:xfrm flipH="1">
            <a:off x="0" y="0"/>
            <a:ext cx="9144000" cy="5143500"/>
          </a:xfrm>
          <a:prstGeom prst="rect">
            <a:avLst/>
          </a:prstGeom>
          <a:solidFill>
            <a:srgbClr val="F7F5F2"/>
          </a:solidFill>
          <a:ln w="12700">
            <a:miter lim="400000"/>
          </a:ln>
        </p:spPr>
        <p:txBody>
          <a:bodyPr lIns="45719" rIns="45719" anchor="ctr"/>
          <a:lstStyle/>
          <a:p>
            <a:pPr/>
          </a:p>
        </p:txBody>
      </p:sp>
      <p:sp>
        <p:nvSpPr>
          <p:cNvPr id="424" name="Google Shape;114;p6"/>
          <p:cNvSpPr/>
          <p:nvPr/>
        </p:nvSpPr>
        <p:spPr>
          <a:xfrm>
            <a:off x="0" y="0"/>
            <a:ext cx="9144000" cy="1170724"/>
          </a:xfrm>
          <a:prstGeom prst="rect">
            <a:avLst/>
          </a:prstGeom>
          <a:solidFill>
            <a:srgbClr val="FFFFFF"/>
          </a:solidFill>
          <a:ln>
            <a:solidFill>
              <a:srgbClr val="FFFFFF"/>
            </a:solidFill>
          </a:ln>
        </p:spPr>
        <p:txBody>
          <a:bodyPr lIns="45719" rIns="45719" anchor="ctr"/>
          <a:lstStyle/>
          <a:p>
            <a:pPr>
              <a:lnSpc>
                <a:spcPct val="115000"/>
              </a:lnSpc>
              <a:defRPr>
                <a:latin typeface="Open Sans"/>
                <a:ea typeface="Open Sans"/>
                <a:cs typeface="Open Sans"/>
                <a:sym typeface="Open Sans"/>
              </a:defRPr>
            </a:pPr>
          </a:p>
        </p:txBody>
      </p:sp>
      <p:sp>
        <p:nvSpPr>
          <p:cNvPr id="425" name="Google Shape;115;p6"/>
          <p:cNvSpPr txBox="1"/>
          <p:nvPr/>
        </p:nvSpPr>
        <p:spPr>
          <a:xfrm>
            <a:off x="434625" y="343449"/>
            <a:ext cx="6799799"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atin typeface="Open Sans SemiBold"/>
                <a:ea typeface="Open Sans SemiBold"/>
                <a:cs typeface="Open Sans SemiBold"/>
                <a:sym typeface="Open Sans SemiBold"/>
              </a:defRPr>
            </a:lvl1pPr>
          </a:lstStyle>
          <a:p>
            <a:pPr/>
            <a:r>
              <a:t>Learning Objectives</a:t>
            </a:r>
          </a:p>
        </p:txBody>
      </p:sp>
      <p:sp>
        <p:nvSpPr>
          <p:cNvPr id="426" name="Google Shape;116;p6"/>
          <p:cNvSpPr/>
          <p:nvPr/>
        </p:nvSpPr>
        <p:spPr>
          <a:xfrm>
            <a:off x="77050" y="-729323"/>
            <a:ext cx="36967" cy="2"/>
          </a:xfrm>
          <a:prstGeom prst="line">
            <a:avLst/>
          </a:prstGeom>
          <a:ln w="28575">
            <a:solidFill>
              <a:srgbClr val="4E3C82"/>
            </a:solidFill>
          </a:ln>
        </p:spPr>
        <p:txBody>
          <a:bodyPr lIns="45719" rIns="45719"/>
          <a:lstStyle/>
          <a:p>
            <a:pPr/>
          </a:p>
        </p:txBody>
      </p:sp>
      <p:sp>
        <p:nvSpPr>
          <p:cNvPr id="427" name="Google Shape;117;p6"/>
          <p:cNvSpPr/>
          <p:nvPr/>
        </p:nvSpPr>
        <p:spPr>
          <a:xfrm>
            <a:off x="452744" y="1170727"/>
            <a:ext cx="557401" cy="1"/>
          </a:xfrm>
          <a:prstGeom prst="line">
            <a:avLst/>
          </a:prstGeom>
          <a:ln w="28575">
            <a:solidFill>
              <a:srgbClr val="4EB85C"/>
            </a:solidFill>
          </a:ln>
        </p:spPr>
        <p:txBody>
          <a:bodyPr lIns="45719" rIns="45719"/>
          <a:lstStyle/>
          <a:p>
            <a:pPr/>
          </a:p>
        </p:txBody>
      </p:sp>
      <p:sp>
        <p:nvSpPr>
          <p:cNvPr id="428" name="TextBox 1"/>
          <p:cNvSpPr txBox="1"/>
          <p:nvPr/>
        </p:nvSpPr>
        <p:spPr>
          <a:xfrm>
            <a:off x="480343" y="1546746"/>
            <a:ext cx="8108420" cy="11849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317500">
              <a:lnSpc>
                <a:spcPct val="115000"/>
              </a:lnSpc>
              <a:spcBef>
                <a:spcPts val="1200"/>
              </a:spcBef>
              <a:buClr>
                <a:srgbClr val="46A552"/>
              </a:buClr>
              <a:buSzPts val="1400"/>
              <a:buAutoNum type="arabicPeriod" startAt="1"/>
              <a:defRPr>
                <a:solidFill>
                  <a:schemeClr val="accent2">
                    <a:lumOff val="21764"/>
                  </a:schemeClr>
                </a:solidFill>
                <a:latin typeface="Open Sans"/>
                <a:ea typeface="Open Sans"/>
                <a:cs typeface="Open Sans"/>
                <a:sym typeface="Open Sans"/>
              </a:defRPr>
            </a:pPr>
            <a:r>
              <a:t>Understand what Measurement Based Care is and the impact it has on client outcomes.</a:t>
            </a:r>
          </a:p>
          <a:p>
            <a:pPr marL="457200" indent="-317500">
              <a:lnSpc>
                <a:spcPct val="115000"/>
              </a:lnSpc>
              <a:spcBef>
                <a:spcPts val="1500"/>
              </a:spcBef>
              <a:buClr>
                <a:srgbClr val="46A552"/>
              </a:buClr>
              <a:buSzPts val="1400"/>
              <a:buAutoNum type="arabicPeriod" startAt="1"/>
              <a:defRPr>
                <a:solidFill>
                  <a:schemeClr val="accent2">
                    <a:lumOff val="21764"/>
                  </a:schemeClr>
                </a:solidFill>
                <a:latin typeface="Open Sans"/>
                <a:ea typeface="Open Sans"/>
                <a:cs typeface="Open Sans"/>
                <a:sym typeface="Open Sans"/>
              </a:defRPr>
            </a:pPr>
            <a:r>
              <a:t>Outline the key elements required to successfully implement Measurement Based Care. </a:t>
            </a:r>
          </a:p>
          <a:p>
            <a:pPr marL="457200" indent="-317500">
              <a:lnSpc>
                <a:spcPct val="115000"/>
              </a:lnSpc>
              <a:spcBef>
                <a:spcPts val="1500"/>
              </a:spcBef>
              <a:buClr>
                <a:srgbClr val="46A552"/>
              </a:buClr>
              <a:buSzPts val="1400"/>
              <a:buAutoNum type="arabicPeriod" startAt="1"/>
              <a:defRPr>
                <a:solidFill>
                  <a:schemeClr val="accent2">
                    <a:lumOff val="21764"/>
                  </a:schemeClr>
                </a:solidFill>
                <a:latin typeface="Open Sans"/>
                <a:ea typeface="Open Sans"/>
                <a:cs typeface="Open Sans"/>
                <a:sym typeface="Open Sans"/>
              </a:defRPr>
            </a:pPr>
            <a:r>
              <a:t>Understand the most common implementation barriers and how to successfully address them.</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430" name="Google Shape;123;gf2468c78ab_0_14"/>
          <p:cNvSpPr txBox="1"/>
          <p:nvPr/>
        </p:nvSpPr>
        <p:spPr>
          <a:xfrm>
            <a:off x="573374" y="580025"/>
            <a:ext cx="2572501"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atin typeface="Open Sans SemiBold"/>
                <a:ea typeface="Open Sans SemiBold"/>
                <a:cs typeface="Open Sans SemiBold"/>
                <a:sym typeface="Open Sans SemiBold"/>
              </a:defRPr>
            </a:lvl1pPr>
          </a:lstStyle>
          <a:p>
            <a:pPr/>
            <a:r>
              <a:t>What is MBC?</a:t>
            </a:r>
          </a:p>
        </p:txBody>
      </p:sp>
      <p:sp>
        <p:nvSpPr>
          <p:cNvPr id="431" name="Google Shape;124;gf2468c78ab_0_14"/>
          <p:cNvSpPr/>
          <p:nvPr/>
        </p:nvSpPr>
        <p:spPr>
          <a:xfrm>
            <a:off x="599922" y="1082042"/>
            <a:ext cx="557400" cy="1"/>
          </a:xfrm>
          <a:prstGeom prst="line">
            <a:avLst/>
          </a:prstGeom>
          <a:ln w="28575">
            <a:solidFill>
              <a:srgbClr val="4EB85C"/>
            </a:solidFill>
          </a:ln>
        </p:spPr>
        <p:txBody>
          <a:bodyPr lIns="45719" rIns="45719"/>
          <a:lstStyle/>
          <a:p>
            <a:pPr/>
          </a:p>
        </p:txBody>
      </p:sp>
      <p:sp>
        <p:nvSpPr>
          <p:cNvPr id="432" name="Google Shape;125;gf2468c78ab_0_14"/>
          <p:cNvSpPr txBox="1"/>
          <p:nvPr/>
        </p:nvSpPr>
        <p:spPr>
          <a:xfrm>
            <a:off x="595975" y="1324349"/>
            <a:ext cx="3625501" cy="12090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15000"/>
              </a:lnSpc>
              <a:defRPr b="1">
                <a:solidFill>
                  <a:schemeClr val="accent2">
                    <a:lumOff val="21764"/>
                  </a:schemeClr>
                </a:solidFill>
                <a:latin typeface="Open Sans"/>
                <a:ea typeface="Open Sans"/>
                <a:cs typeface="Open Sans"/>
                <a:sym typeface="Open Sans"/>
              </a:defRPr>
            </a:pPr>
            <a:r>
              <a:t>Measurement Based Care (MBC)</a:t>
            </a:r>
            <a:r>
              <a:rPr b="0"/>
              <a:t> </a:t>
            </a:r>
            <a:r>
              <a:rPr b="0">
                <a:solidFill>
                  <a:srgbClr val="666666"/>
                </a:solidFill>
              </a:rPr>
              <a:t>is the routine collection and use of client-reported progress measures throughout treatment to guide clinical decision making (Scott and Lewis, 2015)</a:t>
            </a:r>
          </a:p>
        </p:txBody>
      </p:sp>
      <p:sp>
        <p:nvSpPr>
          <p:cNvPr id="433" name="Google Shape;126;gf2468c78ab_0_14"/>
          <p:cNvSpPr/>
          <p:nvPr/>
        </p:nvSpPr>
        <p:spPr>
          <a:xfrm flipH="1">
            <a:off x="4633500" y="99"/>
            <a:ext cx="4510500" cy="5143501"/>
          </a:xfrm>
          <a:prstGeom prst="rect">
            <a:avLst/>
          </a:prstGeom>
          <a:solidFill>
            <a:srgbClr val="F7F5F2"/>
          </a:solidFill>
          <a:ln w="12700">
            <a:miter lim="400000"/>
          </a:ln>
        </p:spPr>
        <p:txBody>
          <a:bodyPr lIns="45719" rIns="45719" anchor="ctr"/>
          <a:lstStyle/>
          <a:p>
            <a:pPr/>
          </a:p>
        </p:txBody>
      </p:sp>
      <p:sp>
        <p:nvSpPr>
          <p:cNvPr id="434" name="Google Shape;127;gf2468c78ab_0_14"/>
          <p:cNvSpPr txBox="1"/>
          <p:nvPr/>
        </p:nvSpPr>
        <p:spPr>
          <a:xfrm>
            <a:off x="5262324" y="1275663"/>
            <a:ext cx="3296101" cy="28314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457200" indent="-317500">
              <a:lnSpc>
                <a:spcPct val="115000"/>
              </a:lnSpc>
              <a:buClr>
                <a:srgbClr val="46A552"/>
              </a:buClr>
              <a:buSzPts val="1400"/>
              <a:buAutoNum type="arabicPeriod" startAt="1"/>
              <a:defRPr>
                <a:solidFill>
                  <a:schemeClr val="accent2">
                    <a:lumOff val="21764"/>
                  </a:schemeClr>
                </a:solidFill>
                <a:latin typeface="Open Sans"/>
                <a:ea typeface="Open Sans"/>
                <a:cs typeface="Open Sans"/>
                <a:sym typeface="Open Sans"/>
              </a:defRPr>
            </a:pPr>
            <a:r>
              <a:t>Consistent measures are routinely completed by a client during the treatment process.</a:t>
            </a:r>
          </a:p>
          <a:p>
            <a:pPr marL="457200" indent="-317500">
              <a:lnSpc>
                <a:spcPct val="115000"/>
              </a:lnSpc>
              <a:spcBef>
                <a:spcPts val="1500"/>
              </a:spcBef>
              <a:buClr>
                <a:srgbClr val="46A552"/>
              </a:buClr>
              <a:buSzPts val="1400"/>
              <a:buAutoNum type="arabicPeriod" startAt="1"/>
              <a:defRPr>
                <a:solidFill>
                  <a:schemeClr val="accent2">
                    <a:lumOff val="21764"/>
                  </a:schemeClr>
                </a:solidFill>
                <a:latin typeface="Open Sans"/>
                <a:ea typeface="Open Sans"/>
                <a:cs typeface="Open Sans"/>
                <a:sym typeface="Open Sans"/>
              </a:defRPr>
            </a:pPr>
            <a:r>
              <a:t>Both the client and provider are able to access assessment results and symptom changes over the treatment period.</a:t>
            </a:r>
          </a:p>
          <a:p>
            <a:pPr marL="457200" indent="-317500">
              <a:lnSpc>
                <a:spcPct val="115000"/>
              </a:lnSpc>
              <a:spcBef>
                <a:spcPts val="1500"/>
              </a:spcBef>
              <a:buClr>
                <a:srgbClr val="46A552"/>
              </a:buClr>
              <a:buSzPts val="1400"/>
              <a:buAutoNum type="arabicPeriod" startAt="1"/>
              <a:defRPr>
                <a:solidFill>
                  <a:schemeClr val="accent2">
                    <a:lumOff val="21764"/>
                  </a:schemeClr>
                </a:solidFill>
                <a:latin typeface="Open Sans"/>
                <a:ea typeface="Open Sans"/>
                <a:cs typeface="Open Sans"/>
                <a:sym typeface="Open Sans"/>
              </a:defRPr>
            </a:pPr>
            <a:r>
              <a:t>Provider uses data to inform the creation of a collaborative treatment plan for the individual client.</a:t>
            </a:r>
          </a:p>
        </p:txBody>
      </p:sp>
      <p:sp>
        <p:nvSpPr>
          <p:cNvPr id="435" name="Google Shape;128;gf2468c78ab_0_14"/>
          <p:cNvSpPr txBox="1"/>
          <p:nvPr/>
        </p:nvSpPr>
        <p:spPr>
          <a:xfrm>
            <a:off x="5179400" y="904049"/>
            <a:ext cx="3682172" cy="215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a:solidFill>
                  <a:srgbClr val="46A552"/>
                </a:solidFill>
                <a:latin typeface="Open Sans"/>
                <a:ea typeface="Open Sans"/>
                <a:cs typeface="Open Sans"/>
                <a:sym typeface="Open Sans"/>
              </a:defRPr>
            </a:lvl1pPr>
          </a:lstStyle>
          <a:p>
            <a:pPr/>
            <a:r>
              <a:t>KEY COMPONENTS OF EFFECTIVE MBC:</a:t>
            </a:r>
          </a:p>
        </p:txBody>
      </p:sp>
      <p:sp>
        <p:nvSpPr>
          <p:cNvPr id="436" name="Google Shape;129;gf2468c78ab_0_14"/>
          <p:cNvSpPr txBox="1"/>
          <p:nvPr/>
        </p:nvSpPr>
        <p:spPr>
          <a:xfrm>
            <a:off x="5262324" y="4575075"/>
            <a:ext cx="32961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700">
                <a:solidFill>
                  <a:srgbClr val="666666"/>
                </a:solidFill>
                <a:latin typeface="Open Sans"/>
                <a:ea typeface="Open Sans"/>
                <a:cs typeface="Open Sans"/>
                <a:sym typeface="Open Sans"/>
              </a:defRPr>
            </a:lvl1pPr>
          </a:lstStyle>
          <a:p>
            <a:pPr/>
            <a:r>
              <a:t>1. Lewis (2018) – Implementing Measurement Based Care in Behavioral Health:</a:t>
            </a:r>
          </a:p>
        </p:txBody>
      </p:sp>
      <p:sp>
        <p:nvSpPr>
          <p:cNvPr id="437" name="Google Shape;130;gf2468c78ab_0_14"/>
          <p:cNvSpPr txBox="1"/>
          <p:nvPr/>
        </p:nvSpPr>
        <p:spPr>
          <a:xfrm>
            <a:off x="573374" y="2908724"/>
            <a:ext cx="3625502" cy="12090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15000"/>
              </a:lnSpc>
              <a:defRPr>
                <a:solidFill>
                  <a:srgbClr val="434343"/>
                </a:solidFill>
                <a:latin typeface="Open Sans"/>
                <a:ea typeface="Open Sans"/>
                <a:cs typeface="Open Sans"/>
                <a:sym typeface="Open Sans"/>
              </a:defRPr>
            </a:lvl1pPr>
          </a:lstStyle>
          <a:p>
            <a:pPr/>
            <a:r>
              <a:t>MBC is not intended to be a substitute for clinical judgement or replace a therapist’s method for decision making, but instead, supplements and supports the traditional process with additional objective information.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4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2" grpId="1"/>
      <p:bldP build="whole" bldLvl="1" animBg="1" rev="0" advAuto="0" spid="437" grpId="2"/>
      <p:bldP build="whole" bldLvl="1" animBg="1" rev="0" advAuto="0" spid="435" grpId="3"/>
      <p:bldP build="whole" bldLvl="1" animBg="1" rev="0" advAuto="0" spid="434" grpId="4"/>
      <p:bldP build="whole" bldLvl="1" animBg="1" rev="0" advAuto="0" spid="436" grpId="5"/>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439" name="Google Shape;94;p3"/>
          <p:cNvSpPr txBox="1"/>
          <p:nvPr/>
        </p:nvSpPr>
        <p:spPr>
          <a:xfrm>
            <a:off x="573375" y="580025"/>
            <a:ext cx="3684300" cy="711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300">
                <a:latin typeface="Open Sans SemiBold"/>
                <a:ea typeface="Open Sans SemiBold"/>
                <a:cs typeface="Open Sans SemiBold"/>
                <a:sym typeface="Open Sans SemiBold"/>
              </a:defRPr>
            </a:lvl1pPr>
          </a:lstStyle>
          <a:p>
            <a:pPr/>
            <a:r>
              <a:t>Impact on Symptom Improvement</a:t>
            </a:r>
          </a:p>
        </p:txBody>
      </p:sp>
      <p:sp>
        <p:nvSpPr>
          <p:cNvPr id="440" name="Google Shape;95;p3"/>
          <p:cNvSpPr/>
          <p:nvPr/>
        </p:nvSpPr>
        <p:spPr>
          <a:xfrm>
            <a:off x="599922" y="1407921"/>
            <a:ext cx="557400" cy="1"/>
          </a:xfrm>
          <a:prstGeom prst="line">
            <a:avLst/>
          </a:prstGeom>
          <a:ln w="28575">
            <a:solidFill>
              <a:srgbClr val="4EB85C"/>
            </a:solidFill>
          </a:ln>
        </p:spPr>
        <p:txBody>
          <a:bodyPr lIns="45719" rIns="45719"/>
          <a:lstStyle/>
          <a:p>
            <a:pPr/>
          </a:p>
        </p:txBody>
      </p:sp>
      <p:sp>
        <p:nvSpPr>
          <p:cNvPr id="441" name="Google Shape;96;p3"/>
          <p:cNvSpPr/>
          <p:nvPr/>
        </p:nvSpPr>
        <p:spPr>
          <a:xfrm flipH="1">
            <a:off x="5977799" y="99"/>
            <a:ext cx="3166201" cy="5143501"/>
          </a:xfrm>
          <a:prstGeom prst="rect">
            <a:avLst/>
          </a:prstGeom>
          <a:solidFill>
            <a:srgbClr val="F7F5F2"/>
          </a:solidFill>
          <a:ln w="12700">
            <a:miter lim="400000"/>
          </a:ln>
        </p:spPr>
        <p:txBody>
          <a:bodyPr lIns="45719" rIns="45719" anchor="ctr"/>
          <a:lstStyle/>
          <a:p>
            <a:pPr/>
          </a:p>
        </p:txBody>
      </p:sp>
      <p:pic>
        <p:nvPicPr>
          <p:cNvPr id="442" name="Google Shape;97;p3" descr="Google Shape;97;p3"/>
          <p:cNvPicPr>
            <a:picLocks noChangeAspect="1"/>
          </p:cNvPicPr>
          <p:nvPr/>
        </p:nvPicPr>
        <p:blipFill>
          <a:blip r:embed="rId2">
            <a:alphaModFix amt="7000"/>
            <a:extLst/>
          </a:blip>
          <a:srcRect l="3176" t="7406" r="59892" b="59498"/>
          <a:stretch>
            <a:fillRect/>
          </a:stretch>
        </p:blipFill>
        <p:spPr>
          <a:xfrm>
            <a:off x="5977800" y="100"/>
            <a:ext cx="3166200" cy="1891501"/>
          </a:xfrm>
          <a:prstGeom prst="rect">
            <a:avLst/>
          </a:prstGeom>
          <a:ln w="12700">
            <a:miter lim="400000"/>
          </a:ln>
        </p:spPr>
      </p:pic>
      <p:sp>
        <p:nvSpPr>
          <p:cNvPr id="443" name="Google Shape;98;p3"/>
          <p:cNvSpPr/>
          <p:nvPr/>
        </p:nvSpPr>
        <p:spPr>
          <a:xfrm>
            <a:off x="5216900" y="667799"/>
            <a:ext cx="3378001" cy="1746901"/>
          </a:xfrm>
          <a:prstGeom prst="rect">
            <a:avLst/>
          </a:prstGeom>
          <a:solidFill>
            <a:srgbClr val="4EB85C"/>
          </a:solidFill>
          <a:ln w="12700">
            <a:miter lim="400000"/>
          </a:ln>
        </p:spPr>
        <p:txBody>
          <a:bodyPr lIns="45719" rIns="45719" anchor="ctr"/>
          <a:lstStyle/>
          <a:p>
            <a:pPr/>
          </a:p>
        </p:txBody>
      </p:sp>
      <p:sp>
        <p:nvSpPr>
          <p:cNvPr id="444" name="Google Shape;99;p3"/>
          <p:cNvSpPr txBox="1"/>
          <p:nvPr/>
        </p:nvSpPr>
        <p:spPr>
          <a:xfrm>
            <a:off x="573375" y="1740699"/>
            <a:ext cx="4160700" cy="7962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15000"/>
              </a:lnSpc>
              <a:defRPr sz="1600">
                <a:solidFill>
                  <a:srgbClr val="434343"/>
                </a:solidFill>
                <a:latin typeface="Open Sans"/>
                <a:ea typeface="Open Sans"/>
                <a:cs typeface="Open Sans"/>
                <a:sym typeface="Open Sans"/>
              </a:defRPr>
            </a:lvl1pPr>
          </a:lstStyle>
          <a:p>
            <a:pPr/>
            <a:r>
              <a:t>MBC has been clinically proven to accelerate symptom improvement in both youth and adults.</a:t>
            </a:r>
          </a:p>
        </p:txBody>
      </p:sp>
      <p:sp>
        <p:nvSpPr>
          <p:cNvPr id="445" name="Google Shape;100;p3"/>
          <p:cNvSpPr txBox="1"/>
          <p:nvPr/>
        </p:nvSpPr>
        <p:spPr>
          <a:xfrm>
            <a:off x="573374" y="2886174"/>
            <a:ext cx="2303702" cy="1729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15000"/>
              </a:lnSpc>
              <a:defRPr sz="1000">
                <a:solidFill>
                  <a:srgbClr val="666666"/>
                </a:solidFill>
                <a:latin typeface="Open Sans"/>
                <a:ea typeface="Open Sans"/>
                <a:cs typeface="Open Sans"/>
                <a:sym typeface="Open Sans"/>
              </a:defRPr>
            </a:pPr>
            <a:r>
              <a:t>The study found that when patient progress was measured in treatment, twice as many patients improved. In addition, at-risk patients stayed in therapy longer and were less likely to deteriorate (Lambert et al. 2001). </a:t>
            </a:r>
          </a:p>
          <a:p>
            <a:pPr>
              <a:lnSpc>
                <a:spcPct val="115000"/>
              </a:lnSpc>
              <a:defRPr sz="1000">
                <a:solidFill>
                  <a:srgbClr val="666666"/>
                </a:solidFill>
                <a:latin typeface="Open Sans"/>
                <a:ea typeface="Open Sans"/>
                <a:cs typeface="Open Sans"/>
                <a:sym typeface="Open Sans"/>
              </a:defRPr>
            </a:pPr>
          </a:p>
          <a:p>
            <a:pPr>
              <a:lnSpc>
                <a:spcPct val="115000"/>
              </a:lnSpc>
              <a:defRPr sz="1000">
                <a:solidFill>
                  <a:srgbClr val="666666"/>
                </a:solidFill>
                <a:latin typeface="Open Sans"/>
                <a:ea typeface="Open Sans"/>
                <a:cs typeface="Open Sans"/>
                <a:sym typeface="Open Sans"/>
              </a:defRPr>
            </a:pPr>
            <a:r>
              <a:t>In a 2015 study, Measurement Based Care vs. Standard Care for Major Depression, the MBC group responded </a:t>
            </a:r>
          </a:p>
        </p:txBody>
      </p:sp>
      <p:sp>
        <p:nvSpPr>
          <p:cNvPr id="446" name="Google Shape;101;p3"/>
          <p:cNvSpPr txBox="1"/>
          <p:nvPr/>
        </p:nvSpPr>
        <p:spPr>
          <a:xfrm>
            <a:off x="3189900" y="2886174"/>
            <a:ext cx="2195400" cy="120396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15000"/>
              </a:lnSpc>
              <a:defRPr sz="1000">
                <a:solidFill>
                  <a:srgbClr val="666666"/>
                </a:solidFill>
                <a:latin typeface="Open Sans"/>
                <a:ea typeface="Open Sans"/>
                <a:cs typeface="Open Sans"/>
                <a:sym typeface="Open Sans"/>
              </a:defRPr>
            </a:pPr>
            <a:r>
              <a:t>better to treatment at a rate of 86.9% vs. 62.7% in the standard care Group. </a:t>
            </a:r>
          </a:p>
          <a:p>
            <a:pPr>
              <a:lnSpc>
                <a:spcPct val="115000"/>
              </a:lnSpc>
              <a:defRPr sz="1000">
                <a:solidFill>
                  <a:srgbClr val="666666"/>
                </a:solidFill>
                <a:latin typeface="Open Sans"/>
                <a:ea typeface="Open Sans"/>
                <a:cs typeface="Open Sans"/>
                <a:sym typeface="Open Sans"/>
              </a:defRPr>
            </a:pPr>
          </a:p>
          <a:p>
            <a:pPr>
              <a:lnSpc>
                <a:spcPct val="115000"/>
              </a:lnSpc>
              <a:defRPr sz="1000">
                <a:solidFill>
                  <a:srgbClr val="666666"/>
                </a:solidFill>
                <a:latin typeface="Open Sans"/>
                <a:ea typeface="Open Sans"/>
                <a:cs typeface="Open Sans"/>
                <a:sym typeface="Open Sans"/>
              </a:defRPr>
            </a:pPr>
            <a:r>
              <a:t>The study also concluded that the MBC group saw symptom improvement in half the time compared to those of the Standard Care group.</a:t>
            </a:r>
          </a:p>
        </p:txBody>
      </p:sp>
      <p:sp>
        <p:nvSpPr>
          <p:cNvPr id="447" name="Google Shape;102;p3"/>
          <p:cNvSpPr txBox="1"/>
          <p:nvPr/>
        </p:nvSpPr>
        <p:spPr>
          <a:xfrm>
            <a:off x="5402917" y="1284431"/>
            <a:ext cx="1196101"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15000"/>
              </a:lnSpc>
              <a:defRPr sz="2900">
                <a:solidFill>
                  <a:srgbClr val="FFFFFF"/>
                </a:solidFill>
                <a:latin typeface="Open Sans SemiBold"/>
                <a:ea typeface="Open Sans SemiBold"/>
                <a:cs typeface="Open Sans SemiBold"/>
                <a:sym typeface="Open Sans SemiBold"/>
              </a:defRPr>
            </a:pPr>
            <a:r>
              <a:t>86.9</a:t>
            </a:r>
            <a:r>
              <a:rPr sz="2000"/>
              <a:t>%</a:t>
            </a:r>
            <a:r>
              <a:t> </a:t>
            </a:r>
          </a:p>
        </p:txBody>
      </p:sp>
      <p:sp>
        <p:nvSpPr>
          <p:cNvPr id="448" name="Google Shape;103;p3"/>
          <p:cNvSpPr txBox="1"/>
          <p:nvPr/>
        </p:nvSpPr>
        <p:spPr>
          <a:xfrm>
            <a:off x="7266585" y="1288350"/>
            <a:ext cx="1196100"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15000"/>
              </a:lnSpc>
              <a:defRPr sz="2900">
                <a:solidFill>
                  <a:srgbClr val="FFFFFF"/>
                </a:solidFill>
                <a:latin typeface="Open Sans SemiBold"/>
                <a:ea typeface="Open Sans SemiBold"/>
                <a:cs typeface="Open Sans SemiBold"/>
                <a:sym typeface="Open Sans SemiBold"/>
              </a:defRPr>
            </a:pPr>
            <a:r>
              <a:t>62.7</a:t>
            </a:r>
            <a:r>
              <a:rPr sz="2000"/>
              <a:t>%</a:t>
            </a:r>
            <a:r>
              <a:t> </a:t>
            </a:r>
          </a:p>
        </p:txBody>
      </p:sp>
      <p:sp>
        <p:nvSpPr>
          <p:cNvPr id="449" name="Google Shape;104;p3"/>
          <p:cNvSpPr/>
          <p:nvPr/>
        </p:nvSpPr>
        <p:spPr>
          <a:xfrm>
            <a:off x="6905892" y="1940100"/>
            <a:ext cx="1" cy="474601"/>
          </a:xfrm>
          <a:prstGeom prst="line">
            <a:avLst/>
          </a:prstGeom>
          <a:ln>
            <a:solidFill>
              <a:srgbClr val="46A552"/>
            </a:solidFill>
          </a:ln>
        </p:spPr>
        <p:txBody>
          <a:bodyPr lIns="45719" rIns="45719"/>
          <a:lstStyle/>
          <a:p>
            <a:pPr/>
          </a:p>
        </p:txBody>
      </p:sp>
      <p:sp>
        <p:nvSpPr>
          <p:cNvPr id="450" name="Google Shape;105;p3"/>
          <p:cNvSpPr txBox="1"/>
          <p:nvPr/>
        </p:nvSpPr>
        <p:spPr>
          <a:xfrm>
            <a:off x="5372291" y="1738542"/>
            <a:ext cx="1277401" cy="30035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15000"/>
              </a:lnSpc>
              <a:defRPr sz="900">
                <a:solidFill>
                  <a:srgbClr val="D5E8D7"/>
                </a:solidFill>
                <a:latin typeface="Open Sans"/>
                <a:ea typeface="Open Sans"/>
                <a:cs typeface="Open Sans"/>
                <a:sym typeface="Open Sans"/>
              </a:defRPr>
            </a:lvl1pPr>
          </a:lstStyle>
          <a:p>
            <a:pPr/>
            <a:r>
              <a:t>Measurement Based Care</a:t>
            </a:r>
          </a:p>
        </p:txBody>
      </p:sp>
      <p:sp>
        <p:nvSpPr>
          <p:cNvPr id="451" name="Google Shape;106;p3"/>
          <p:cNvSpPr txBox="1"/>
          <p:nvPr/>
        </p:nvSpPr>
        <p:spPr>
          <a:xfrm>
            <a:off x="7199745" y="1753007"/>
            <a:ext cx="1277401"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15000"/>
              </a:lnSpc>
              <a:defRPr sz="900">
                <a:solidFill>
                  <a:srgbClr val="D5E8D7"/>
                </a:solidFill>
                <a:latin typeface="Open Sans"/>
                <a:ea typeface="Open Sans"/>
                <a:cs typeface="Open Sans"/>
                <a:sym typeface="Open Sans"/>
              </a:defRPr>
            </a:lvl1pPr>
          </a:lstStyle>
          <a:p>
            <a:pPr/>
            <a:r>
              <a:t>Standard Care</a:t>
            </a:r>
          </a:p>
        </p:txBody>
      </p:sp>
      <p:sp>
        <p:nvSpPr>
          <p:cNvPr id="452" name="Google Shape;107;p3"/>
          <p:cNvSpPr txBox="1"/>
          <p:nvPr/>
        </p:nvSpPr>
        <p:spPr>
          <a:xfrm>
            <a:off x="6688657" y="1367231"/>
            <a:ext cx="464700"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15000"/>
              </a:lnSpc>
              <a:defRPr sz="2000">
                <a:solidFill>
                  <a:srgbClr val="D5E8D7"/>
                </a:solidFill>
                <a:latin typeface="Open Sans SemiBold"/>
                <a:ea typeface="Open Sans SemiBold"/>
                <a:cs typeface="Open Sans SemiBold"/>
                <a:sym typeface="Open Sans SemiBold"/>
              </a:defRPr>
            </a:pPr>
            <a:r>
              <a:t>vs.</a:t>
            </a:r>
            <a:r>
              <a:rPr sz="2900">
                <a:solidFill>
                  <a:srgbClr val="FFFFFF"/>
                </a:solidFill>
              </a:rPr>
              <a:t> </a:t>
            </a:r>
          </a:p>
        </p:txBody>
      </p:sp>
      <p:sp>
        <p:nvSpPr>
          <p:cNvPr id="453" name="Google Shape;108;p3"/>
          <p:cNvSpPr txBox="1"/>
          <p:nvPr/>
        </p:nvSpPr>
        <p:spPr>
          <a:xfrm>
            <a:off x="5444551" y="887325"/>
            <a:ext cx="2744700"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900">
                <a:solidFill>
                  <a:srgbClr val="FFFFFF"/>
                </a:solidFill>
                <a:latin typeface="Open Sans"/>
                <a:ea typeface="Open Sans"/>
                <a:cs typeface="Open Sans"/>
                <a:sym typeface="Open Sans"/>
              </a:defRPr>
            </a:lvl1pPr>
          </a:lstStyle>
          <a:p>
            <a:pPr/>
            <a:r>
              <a:t>PATIENT IMPROVEMENT:</a:t>
            </a:r>
          </a:p>
        </p:txBody>
      </p:sp>
      <p:sp>
        <p:nvSpPr>
          <p:cNvPr id="454" name="Google Shape;109;p3"/>
          <p:cNvSpPr txBox="1"/>
          <p:nvPr/>
        </p:nvSpPr>
        <p:spPr>
          <a:xfrm>
            <a:off x="6320449" y="2864558"/>
            <a:ext cx="1825801" cy="15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15000"/>
              </a:lnSpc>
              <a:defRPr b="1" sz="1000">
                <a:solidFill>
                  <a:srgbClr val="434343"/>
                </a:solidFill>
                <a:latin typeface="Open Sans"/>
                <a:ea typeface="Open Sans"/>
                <a:cs typeface="Open Sans"/>
                <a:sym typeface="Open Sans"/>
              </a:defRPr>
            </a:lvl1pPr>
          </a:lstStyle>
          <a:p>
            <a:pPr/>
            <a:r>
              <a:t>Resource:</a:t>
            </a:r>
          </a:p>
        </p:txBody>
      </p:sp>
      <p:grpSp>
        <p:nvGrpSpPr>
          <p:cNvPr id="457" name="Google Shape;111;p3"/>
          <p:cNvGrpSpPr/>
          <p:nvPr/>
        </p:nvGrpSpPr>
        <p:grpSpPr>
          <a:xfrm>
            <a:off x="6320449" y="3273150"/>
            <a:ext cx="2281502" cy="273051"/>
            <a:chOff x="0" y="0"/>
            <a:chExt cx="2281500" cy="273050"/>
          </a:xfrm>
        </p:grpSpPr>
        <p:sp>
          <p:nvSpPr>
            <p:cNvPr id="455" name="Google Shape;112;p3"/>
            <p:cNvSpPr txBox="1"/>
            <p:nvPr/>
          </p:nvSpPr>
          <p:spPr>
            <a:xfrm>
              <a:off x="0" y="-1"/>
              <a:ext cx="2098626" cy="2730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nSpc>
                  <a:spcPct val="115000"/>
                </a:lnSpc>
                <a:defRPr sz="800" u="sng">
                  <a:solidFill>
                    <a:schemeClr val="accent5"/>
                  </a:solidFill>
                  <a:uFill>
                    <a:solidFill>
                      <a:schemeClr val="accent5"/>
                    </a:solidFill>
                  </a:uFill>
                  <a:latin typeface="Open Sans SemiBold"/>
                  <a:ea typeface="Open Sans SemiBold"/>
                  <a:cs typeface="Open Sans SemiBold"/>
                  <a:sym typeface="Open Sans SemiBold"/>
                  <a:hlinkClick r:id="rId3" invalidUrl="" action="" tgtFrame="" tooltip="" history="1" highlightClick="0" endSnd="0"/>
                </a:defRPr>
              </a:lvl1pPr>
            </a:lstStyle>
            <a:p>
              <a:pPr>
                <a:defRPr u="none">
                  <a:solidFill>
                    <a:srgbClr val="46A552"/>
                  </a:solidFill>
                  <a:uFillTx/>
                </a:defRPr>
              </a:pPr>
              <a:r>
                <a:rPr u="sng">
                  <a:solidFill>
                    <a:schemeClr val="accent5"/>
                  </a:solidFill>
                  <a:uFill>
                    <a:solidFill>
                      <a:schemeClr val="accent5"/>
                    </a:solidFill>
                  </a:uFill>
                  <a:hlinkClick r:id="rId3" invalidUrl="" action="" tgtFrame="" tooltip="" history="1" highlightClick="0" endSnd="0"/>
                </a:rPr>
                <a:t>Measurement Based Care vs. Standard Care for Major Depression</a:t>
              </a:r>
            </a:p>
          </p:txBody>
        </p:sp>
        <p:sp>
          <p:nvSpPr>
            <p:cNvPr id="456" name="Google Shape;113;p3"/>
            <p:cNvSpPr/>
            <p:nvPr/>
          </p:nvSpPr>
          <p:spPr>
            <a:xfrm rot="13500000">
              <a:off x="2174977" y="92393"/>
              <a:ext cx="88248" cy="882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4EB85C"/>
            </a:solidFill>
            <a:ln w="12700" cap="flat">
              <a:noFill/>
              <a:miter lim="400000"/>
            </a:ln>
            <a:effectLst/>
          </p:spPr>
          <p:txBody>
            <a:bodyPr wrap="square" lIns="45719" tIns="45719" rIns="45719" bIns="45719" numCol="1" anchor="ctr">
              <a:noAutofit/>
            </a:bodyPr>
            <a:lstStyle/>
            <a:p>
              <a:pPr/>
            </a:p>
          </p:txBody>
        </p:sp>
      </p:grpSp>
      <p:sp>
        <p:nvSpPr>
          <p:cNvPr id="458" name="Google Shape;114;p3"/>
          <p:cNvSpPr/>
          <p:nvPr/>
        </p:nvSpPr>
        <p:spPr>
          <a:xfrm>
            <a:off x="6333775" y="3710909"/>
            <a:ext cx="2277000" cy="1"/>
          </a:xfrm>
          <a:prstGeom prst="line">
            <a:avLst/>
          </a:prstGeom>
          <a:ln>
            <a:solidFill>
              <a:srgbClr val="D9D9D9"/>
            </a:solidFill>
          </a:ln>
        </p:spPr>
        <p:txBody>
          <a:bodyPr lIns="45719" rIns="45719"/>
          <a:lstStyle/>
          <a:p>
            <a:pPr/>
          </a:p>
        </p:txBody>
      </p:sp>
      <p:sp>
        <p:nvSpPr>
          <p:cNvPr id="459" name="Google Shape;115;p3"/>
          <p:cNvSpPr/>
          <p:nvPr/>
        </p:nvSpPr>
        <p:spPr>
          <a:xfrm>
            <a:off x="5648197" y="2941496"/>
            <a:ext cx="557401" cy="1"/>
          </a:xfrm>
          <a:prstGeom prst="line">
            <a:avLst/>
          </a:prstGeom>
          <a:ln w="28575">
            <a:solidFill>
              <a:srgbClr val="4EB85C"/>
            </a:solidFill>
          </a:ln>
        </p:spPr>
        <p:txBody>
          <a:bodyPr lIns="45719" rIns="45719"/>
          <a:lstStyle/>
          <a:p>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461" name="Google Shape;123;gf2468c78ab_0_14"/>
          <p:cNvSpPr txBox="1"/>
          <p:nvPr/>
        </p:nvSpPr>
        <p:spPr>
          <a:xfrm>
            <a:off x="573374" y="580025"/>
            <a:ext cx="3400109"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atin typeface="Open Sans SemiBold"/>
                <a:ea typeface="Open Sans SemiBold"/>
                <a:cs typeface="Open Sans SemiBold"/>
                <a:sym typeface="Open Sans SemiBold"/>
              </a:defRPr>
            </a:lvl1pPr>
          </a:lstStyle>
          <a:p>
            <a:pPr/>
            <a:r>
              <a:t>Why Consider MBC?</a:t>
            </a:r>
          </a:p>
        </p:txBody>
      </p:sp>
      <p:sp>
        <p:nvSpPr>
          <p:cNvPr id="462" name="Google Shape;124;gf2468c78ab_0_14"/>
          <p:cNvSpPr/>
          <p:nvPr/>
        </p:nvSpPr>
        <p:spPr>
          <a:xfrm>
            <a:off x="599922" y="1082042"/>
            <a:ext cx="557400" cy="1"/>
          </a:xfrm>
          <a:prstGeom prst="line">
            <a:avLst/>
          </a:prstGeom>
          <a:ln w="28575">
            <a:solidFill>
              <a:srgbClr val="4EB85C"/>
            </a:solidFill>
          </a:ln>
        </p:spPr>
        <p:txBody>
          <a:bodyPr lIns="45719" rIns="45719"/>
          <a:lstStyle/>
          <a:p>
            <a:pPr/>
          </a:p>
        </p:txBody>
      </p:sp>
      <p:sp>
        <p:nvSpPr>
          <p:cNvPr id="463" name="Google Shape;125;gf2468c78ab_0_14"/>
          <p:cNvSpPr txBox="1"/>
          <p:nvPr/>
        </p:nvSpPr>
        <p:spPr>
          <a:xfrm>
            <a:off x="595975" y="1438081"/>
            <a:ext cx="3625501" cy="46418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15000"/>
              </a:lnSpc>
              <a:defRPr b="1">
                <a:solidFill>
                  <a:schemeClr val="accent2">
                    <a:lumOff val="21764"/>
                  </a:schemeClr>
                </a:solidFill>
                <a:latin typeface="Open Sans"/>
                <a:ea typeface="Open Sans"/>
                <a:cs typeface="Open Sans"/>
                <a:sym typeface="Open Sans"/>
              </a:defRPr>
            </a:pPr>
            <a:r>
              <a:t>Four Key Benefits:</a:t>
            </a:r>
            <a:br/>
          </a:p>
        </p:txBody>
      </p:sp>
      <p:sp>
        <p:nvSpPr>
          <p:cNvPr id="464" name="Google Shape;126;gf2468c78ab_0_14"/>
          <p:cNvSpPr/>
          <p:nvPr/>
        </p:nvSpPr>
        <p:spPr>
          <a:xfrm flipH="1">
            <a:off x="4633500" y="99"/>
            <a:ext cx="4510500" cy="5143501"/>
          </a:xfrm>
          <a:prstGeom prst="rect">
            <a:avLst/>
          </a:prstGeom>
          <a:solidFill>
            <a:srgbClr val="F7F5F2"/>
          </a:solidFill>
          <a:ln w="12700">
            <a:miter lim="400000"/>
          </a:ln>
        </p:spPr>
        <p:txBody>
          <a:bodyPr lIns="45719" rIns="45719" anchor="ctr"/>
          <a:lstStyle/>
          <a:p>
            <a:pPr/>
          </a:p>
        </p:txBody>
      </p:sp>
      <p:sp>
        <p:nvSpPr>
          <p:cNvPr id="465" name="TextBox 10"/>
          <p:cNvSpPr txBox="1"/>
          <p:nvPr/>
        </p:nvSpPr>
        <p:spPr>
          <a:xfrm>
            <a:off x="406036" y="1901082"/>
            <a:ext cx="3865486" cy="2174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311150">
              <a:lnSpc>
                <a:spcPct val="150000"/>
              </a:lnSpc>
              <a:buClr>
                <a:schemeClr val="accent2">
                  <a:lumOff val="21764"/>
                </a:schemeClr>
              </a:buClr>
              <a:buSzPts val="1300"/>
              <a:buAutoNum type="arabicPeriod" startAt="1"/>
              <a:defRPr sz="1300">
                <a:solidFill>
                  <a:schemeClr val="accent2">
                    <a:lumOff val="21764"/>
                  </a:schemeClr>
                </a:solidFill>
                <a:latin typeface="Open Sans"/>
                <a:ea typeface="Open Sans"/>
                <a:cs typeface="Open Sans"/>
                <a:sym typeface="Open Sans"/>
              </a:defRPr>
            </a:pPr>
            <a:r>
              <a:t>Increased patient engagement.</a:t>
            </a:r>
          </a:p>
          <a:p>
            <a:pPr marL="457200" indent="-311150">
              <a:lnSpc>
                <a:spcPct val="115000"/>
              </a:lnSpc>
              <a:spcBef>
                <a:spcPts val="1000"/>
              </a:spcBef>
              <a:buClr>
                <a:schemeClr val="accent2">
                  <a:lumOff val="21764"/>
                </a:schemeClr>
              </a:buClr>
              <a:buSzPts val="1300"/>
              <a:buAutoNum type="arabicPeriod" startAt="1"/>
              <a:defRPr sz="1300">
                <a:solidFill>
                  <a:schemeClr val="accent2">
                    <a:lumOff val="21764"/>
                  </a:schemeClr>
                </a:solidFill>
                <a:latin typeface="Open Sans"/>
                <a:ea typeface="Open Sans"/>
                <a:cs typeface="Open Sans"/>
                <a:sym typeface="Open Sans"/>
              </a:defRPr>
            </a:pPr>
            <a:r>
              <a:t>Improved communication and higher overall improvement in clinical symptoms.</a:t>
            </a:r>
          </a:p>
          <a:p>
            <a:pPr marL="457200" indent="-311150">
              <a:lnSpc>
                <a:spcPct val="115000"/>
              </a:lnSpc>
              <a:spcBef>
                <a:spcPts val="1000"/>
              </a:spcBef>
              <a:buClr>
                <a:schemeClr val="accent2">
                  <a:lumOff val="21764"/>
                </a:schemeClr>
              </a:buClr>
              <a:buSzPts val="1300"/>
              <a:buAutoNum type="arabicPeriod" startAt="1"/>
              <a:defRPr sz="1300">
                <a:solidFill>
                  <a:schemeClr val="accent2">
                    <a:lumOff val="21764"/>
                  </a:schemeClr>
                </a:solidFill>
                <a:latin typeface="Open Sans"/>
                <a:ea typeface="Open Sans"/>
                <a:cs typeface="Open Sans"/>
                <a:sym typeface="Open Sans"/>
              </a:defRPr>
            </a:pPr>
            <a:r>
              <a:t>Earlier detection of health changes resulting in a higher likelihood that a client experiences reliable change.</a:t>
            </a:r>
          </a:p>
          <a:p>
            <a:pPr marL="457200" indent="-311150">
              <a:lnSpc>
                <a:spcPct val="115000"/>
              </a:lnSpc>
              <a:spcBef>
                <a:spcPts val="1200"/>
              </a:spcBef>
              <a:buClr>
                <a:schemeClr val="accent2">
                  <a:lumOff val="21764"/>
                </a:schemeClr>
              </a:buClr>
              <a:buSzPts val="1300"/>
              <a:buAutoNum type="arabicPeriod" startAt="1"/>
              <a:defRPr sz="1300">
                <a:solidFill>
                  <a:schemeClr val="accent2">
                    <a:lumOff val="21764"/>
                  </a:schemeClr>
                </a:solidFill>
                <a:latin typeface="Open Sans"/>
                <a:ea typeface="Open Sans"/>
                <a:cs typeface="Open Sans"/>
                <a:sym typeface="Open Sans"/>
              </a:defRPr>
            </a:pPr>
            <a:r>
              <a:t>Reduced provider bias.</a:t>
            </a:r>
          </a:p>
        </p:txBody>
      </p:sp>
      <p:pic>
        <p:nvPicPr>
          <p:cNvPr id="466" name="Google Shape;151;p2" descr="Google Shape;151;p2"/>
          <p:cNvPicPr>
            <a:picLocks noChangeAspect="1"/>
          </p:cNvPicPr>
          <p:nvPr/>
        </p:nvPicPr>
        <p:blipFill>
          <a:blip r:embed="rId2">
            <a:extLst/>
          </a:blip>
          <a:stretch>
            <a:fillRect/>
          </a:stretch>
        </p:blipFill>
        <p:spPr>
          <a:xfrm>
            <a:off x="4970996" y="1219995"/>
            <a:ext cx="4078139" cy="320642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3"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468" name="Google Shape;120;p4"/>
          <p:cNvSpPr txBox="1"/>
          <p:nvPr/>
        </p:nvSpPr>
        <p:spPr>
          <a:xfrm>
            <a:off x="573374" y="580025"/>
            <a:ext cx="2914202" cy="711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300">
                <a:latin typeface="Open Sans SemiBold"/>
                <a:ea typeface="Open Sans SemiBold"/>
                <a:cs typeface="Open Sans SemiBold"/>
                <a:sym typeface="Open Sans SemiBold"/>
              </a:defRPr>
            </a:lvl1pPr>
          </a:lstStyle>
          <a:p>
            <a:pPr/>
            <a:r>
              <a:t>A Tool to Improve Client Engagement</a:t>
            </a:r>
          </a:p>
        </p:txBody>
      </p:sp>
      <p:sp>
        <p:nvSpPr>
          <p:cNvPr id="469" name="Google Shape;121;p4"/>
          <p:cNvSpPr/>
          <p:nvPr/>
        </p:nvSpPr>
        <p:spPr>
          <a:xfrm>
            <a:off x="599922" y="1407921"/>
            <a:ext cx="557400" cy="1"/>
          </a:xfrm>
          <a:prstGeom prst="line">
            <a:avLst/>
          </a:prstGeom>
          <a:ln w="28575">
            <a:solidFill>
              <a:srgbClr val="4EB85C"/>
            </a:solidFill>
          </a:ln>
        </p:spPr>
        <p:txBody>
          <a:bodyPr lIns="45719" rIns="45719"/>
          <a:lstStyle/>
          <a:p>
            <a:pPr/>
          </a:p>
        </p:txBody>
      </p:sp>
      <p:sp>
        <p:nvSpPr>
          <p:cNvPr id="470" name="Google Shape;122;p4"/>
          <p:cNvSpPr txBox="1"/>
          <p:nvPr/>
        </p:nvSpPr>
        <p:spPr>
          <a:xfrm>
            <a:off x="3732795" y="636640"/>
            <a:ext cx="4849501" cy="10172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15000"/>
              </a:lnSpc>
              <a:defRPr sz="1500">
                <a:solidFill>
                  <a:srgbClr val="434343"/>
                </a:solidFill>
                <a:latin typeface="Open Sans"/>
                <a:ea typeface="Open Sans"/>
                <a:cs typeface="Open Sans"/>
                <a:sym typeface="Open Sans"/>
              </a:defRPr>
            </a:lvl1pPr>
          </a:lstStyle>
          <a:p>
            <a:pPr/>
            <a:r>
              <a:t>The practice of displaying and making progress results accessible to clients helps to create transparency and better engages clients in their treatment plan.</a:t>
            </a:r>
          </a:p>
        </p:txBody>
      </p:sp>
      <p:sp>
        <p:nvSpPr>
          <p:cNvPr id="471" name="Google Shape;123;p4"/>
          <p:cNvSpPr txBox="1"/>
          <p:nvPr/>
        </p:nvSpPr>
        <p:spPr>
          <a:xfrm>
            <a:off x="3738334" y="1861949"/>
            <a:ext cx="2416501" cy="1905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15000"/>
              </a:lnSpc>
              <a:defRPr sz="1000">
                <a:solidFill>
                  <a:srgbClr val="666666"/>
                </a:solidFill>
                <a:latin typeface="Open Sans"/>
                <a:ea typeface="Open Sans"/>
                <a:cs typeface="Open Sans"/>
                <a:sym typeface="Open Sans"/>
              </a:defRPr>
            </a:pPr>
            <a:r>
              <a:t>Studies show that administering an outcome measure reduces client cancellations and no-show rates throughout treatment (Bohanske &amp; Franczak, 2010). </a:t>
            </a:r>
          </a:p>
          <a:p>
            <a:pPr>
              <a:lnSpc>
                <a:spcPct val="115000"/>
              </a:lnSpc>
              <a:defRPr sz="1000">
                <a:solidFill>
                  <a:srgbClr val="666666"/>
                </a:solidFill>
                <a:latin typeface="Open Sans"/>
                <a:ea typeface="Open Sans"/>
                <a:cs typeface="Open Sans"/>
                <a:sym typeface="Open Sans"/>
              </a:defRPr>
            </a:pPr>
          </a:p>
          <a:p>
            <a:pPr>
              <a:lnSpc>
                <a:spcPct val="115000"/>
              </a:lnSpc>
              <a:defRPr sz="1000">
                <a:solidFill>
                  <a:srgbClr val="666666"/>
                </a:solidFill>
                <a:latin typeface="Open Sans"/>
                <a:ea typeface="Open Sans"/>
                <a:cs typeface="Open Sans"/>
                <a:sym typeface="Open Sans"/>
              </a:defRPr>
            </a:pPr>
            <a:r>
              <a:t>MBC can also be used to strengthen the therapeutic relationship between client and provider, resulting in a more informed and engaged client </a:t>
            </a:r>
          </a:p>
        </p:txBody>
      </p:sp>
      <p:sp>
        <p:nvSpPr>
          <p:cNvPr id="472" name="Google Shape;124;p4"/>
          <p:cNvSpPr txBox="1"/>
          <p:nvPr/>
        </p:nvSpPr>
        <p:spPr>
          <a:xfrm>
            <a:off x="6445024" y="1861949"/>
            <a:ext cx="2274001" cy="1729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15000"/>
              </a:lnSpc>
              <a:defRPr sz="1000">
                <a:solidFill>
                  <a:srgbClr val="666666"/>
                </a:solidFill>
                <a:latin typeface="Open Sans"/>
                <a:ea typeface="Open Sans"/>
                <a:cs typeface="Open Sans"/>
                <a:sym typeface="Open Sans"/>
              </a:defRPr>
            </a:pPr>
            <a:r>
              <a:t>who can participate meaningfully in shared decision making. </a:t>
            </a:r>
            <a:r>
              <a:rPr baseline="30000"/>
              <a:t>2</a:t>
            </a:r>
            <a:endParaRPr baseline="30000"/>
          </a:p>
          <a:p>
            <a:pPr>
              <a:lnSpc>
                <a:spcPct val="115000"/>
              </a:lnSpc>
              <a:defRPr sz="1000">
                <a:solidFill>
                  <a:srgbClr val="666666"/>
                </a:solidFill>
                <a:latin typeface="Open Sans"/>
                <a:ea typeface="Open Sans"/>
                <a:cs typeface="Open Sans"/>
                <a:sym typeface="Open Sans"/>
              </a:defRPr>
            </a:pPr>
          </a:p>
          <a:p>
            <a:pPr>
              <a:lnSpc>
                <a:spcPct val="115000"/>
              </a:lnSpc>
              <a:defRPr sz="1000">
                <a:solidFill>
                  <a:srgbClr val="666666"/>
                </a:solidFill>
                <a:latin typeface="Open Sans"/>
                <a:ea typeface="Open Sans"/>
                <a:cs typeface="Open Sans"/>
                <a:sym typeface="Open Sans"/>
              </a:defRPr>
            </a:pPr>
            <a:r>
              <a:t>Clients who regularly complete assessments are likely to become more knowledgeable about their disorders, attuned to the fluctuation of their symptoms over time, and cognizant of the warning signs of relapse or recurrence.</a:t>
            </a:r>
          </a:p>
        </p:txBody>
      </p:sp>
      <p:sp>
        <p:nvSpPr>
          <p:cNvPr id="473" name="Google Shape;126;p4"/>
          <p:cNvSpPr txBox="1"/>
          <p:nvPr/>
        </p:nvSpPr>
        <p:spPr>
          <a:xfrm>
            <a:off x="3738348" y="4496575"/>
            <a:ext cx="26691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700">
                <a:solidFill>
                  <a:srgbClr val="666666"/>
                </a:solidFill>
                <a:latin typeface="Open Sans"/>
                <a:ea typeface="Open Sans"/>
                <a:cs typeface="Open Sans"/>
                <a:sym typeface="Open Sans"/>
              </a:defRPr>
            </a:lvl1pPr>
          </a:lstStyle>
          <a:p>
            <a:pPr/>
            <a:r>
              <a:t>2. Fortney (2015) – A Tipping Point for Measurement Based Care</a:t>
            </a:r>
          </a:p>
        </p:txBody>
      </p:sp>
      <p:sp>
        <p:nvSpPr>
          <p:cNvPr id="474" name="Google Shape;127;p4"/>
          <p:cNvSpPr/>
          <p:nvPr/>
        </p:nvSpPr>
        <p:spPr>
          <a:xfrm>
            <a:off x="3746949" y="4366624"/>
            <a:ext cx="4849502" cy="1"/>
          </a:xfrm>
          <a:prstGeom prst="line">
            <a:avLst/>
          </a:prstGeom>
          <a:ln>
            <a:solidFill>
              <a:srgbClr val="F3F3F3"/>
            </a:solidFill>
          </a:ln>
        </p:spPr>
        <p:txBody>
          <a:bodyPr lIns="45719" rIns="45719"/>
          <a:lstStyle/>
          <a:p>
            <a:pPr/>
          </a:p>
        </p:txBody>
      </p:sp>
      <p:sp>
        <p:nvSpPr>
          <p:cNvPr id="475" name="Google Shape;128;p4"/>
          <p:cNvSpPr/>
          <p:nvPr/>
        </p:nvSpPr>
        <p:spPr>
          <a:xfrm flipH="1">
            <a:off x="-6365" y="3143624"/>
            <a:ext cx="2897701" cy="1999802"/>
          </a:xfrm>
          <a:prstGeom prst="rect">
            <a:avLst/>
          </a:prstGeom>
          <a:solidFill>
            <a:srgbClr val="F7F5F2"/>
          </a:solidFill>
          <a:ln w="12700">
            <a:miter lim="400000"/>
          </a:ln>
        </p:spPr>
        <p:txBody>
          <a:bodyPr lIns="45719" rIns="45719" anchor="ctr"/>
          <a:lstStyle/>
          <a:p>
            <a:pPr/>
          </a:p>
        </p:txBody>
      </p:sp>
      <p:pic>
        <p:nvPicPr>
          <p:cNvPr id="476" name="Google Shape;129;p4" descr="Google Shape;129;p4"/>
          <p:cNvPicPr>
            <a:picLocks noChangeAspect="1"/>
          </p:cNvPicPr>
          <p:nvPr/>
        </p:nvPicPr>
        <p:blipFill>
          <a:blip r:embed="rId2">
            <a:alphaModFix amt="10000"/>
            <a:extLst/>
          </a:blip>
          <a:srcRect l="23021" t="62126" r="42442" b="2881"/>
          <a:stretch>
            <a:fillRect/>
          </a:stretch>
        </p:blipFill>
        <p:spPr>
          <a:xfrm>
            <a:off x="-6365" y="3143700"/>
            <a:ext cx="2897701" cy="1999801"/>
          </a:xfrm>
          <a:prstGeom prst="rect">
            <a:avLst/>
          </a:prstGeom>
          <a:ln w="12700">
            <a:miter lim="400000"/>
          </a:ln>
        </p:spPr>
      </p:pic>
      <p:grpSp>
        <p:nvGrpSpPr>
          <p:cNvPr id="479" name="Google Shape;130;p4"/>
          <p:cNvGrpSpPr/>
          <p:nvPr/>
        </p:nvGrpSpPr>
        <p:grpSpPr>
          <a:xfrm>
            <a:off x="586097" y="2179580"/>
            <a:ext cx="2747241" cy="2107729"/>
            <a:chOff x="0" y="0"/>
            <a:chExt cx="2747240" cy="2107727"/>
          </a:xfrm>
        </p:grpSpPr>
        <p:sp>
          <p:nvSpPr>
            <p:cNvPr id="477" name="Google Shape;131;p4"/>
            <p:cNvSpPr/>
            <p:nvPr/>
          </p:nvSpPr>
          <p:spPr>
            <a:xfrm>
              <a:off x="0" y="0"/>
              <a:ext cx="2747241" cy="2107728"/>
            </a:xfrm>
            <a:prstGeom prst="rect">
              <a:avLst/>
            </a:prstGeom>
            <a:solidFill>
              <a:srgbClr val="4EB85C"/>
            </a:solidFill>
            <a:ln w="12700" cap="flat">
              <a:noFill/>
              <a:miter lim="400000"/>
            </a:ln>
            <a:effectLst/>
          </p:spPr>
          <p:txBody>
            <a:bodyPr wrap="square" lIns="45719" tIns="45719" rIns="45719" bIns="45719" numCol="1" anchor="ctr">
              <a:noAutofit/>
            </a:bodyPr>
            <a:lstStyle/>
            <a:p>
              <a:pPr/>
            </a:p>
          </p:txBody>
        </p:sp>
        <p:sp>
          <p:nvSpPr>
            <p:cNvPr id="478" name="Google Shape;132;p4"/>
            <p:cNvSpPr txBox="1"/>
            <p:nvPr/>
          </p:nvSpPr>
          <p:spPr>
            <a:xfrm>
              <a:off x="271678" y="271159"/>
              <a:ext cx="2233513" cy="12842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33000"/>
                </a:lnSpc>
                <a:defRPr sz="1300">
                  <a:solidFill>
                    <a:srgbClr val="FFFFFF"/>
                  </a:solidFill>
                  <a:latin typeface="Roboto"/>
                  <a:ea typeface="Roboto"/>
                  <a:cs typeface="Roboto"/>
                  <a:sym typeface="Roboto"/>
                </a:defRPr>
              </a:lvl1pPr>
            </a:lstStyle>
            <a:p>
              <a:pPr/>
              <a:r>
                <a:t>MBC has been shown to reduce patient cancellations, no show rates, and increase therapeutic relationship between provider and patient.</a:t>
              </a: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481" name="Google Shape;137;p5"/>
          <p:cNvSpPr txBox="1"/>
          <p:nvPr/>
        </p:nvSpPr>
        <p:spPr>
          <a:xfrm>
            <a:off x="573374" y="580025"/>
            <a:ext cx="5581501" cy="1066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2300">
                <a:latin typeface="Open Sans SemiBold"/>
                <a:ea typeface="Open Sans SemiBold"/>
                <a:cs typeface="Open Sans SemiBold"/>
                <a:sym typeface="Open Sans SemiBold"/>
              </a:defRPr>
            </a:pPr>
            <a:r>
              <a:t>Assists in Identifying Symptom Severity</a:t>
            </a:r>
          </a:p>
          <a:p>
            <a:pPr>
              <a:defRPr sz="2300">
                <a:latin typeface="Open Sans SemiBold"/>
                <a:ea typeface="Open Sans SemiBold"/>
                <a:cs typeface="Open Sans SemiBold"/>
                <a:sym typeface="Open Sans SemiBold"/>
              </a:defRPr>
            </a:pPr>
            <a:r>
              <a:t>and Targeted Focus Areas</a:t>
            </a:r>
          </a:p>
        </p:txBody>
      </p:sp>
      <p:sp>
        <p:nvSpPr>
          <p:cNvPr id="482" name="Google Shape;138;p5"/>
          <p:cNvSpPr/>
          <p:nvPr/>
        </p:nvSpPr>
        <p:spPr>
          <a:xfrm>
            <a:off x="599922" y="1407921"/>
            <a:ext cx="557400" cy="1"/>
          </a:xfrm>
          <a:prstGeom prst="line">
            <a:avLst/>
          </a:prstGeom>
          <a:ln w="28575">
            <a:solidFill>
              <a:srgbClr val="4EB85C"/>
            </a:solidFill>
          </a:ln>
        </p:spPr>
        <p:txBody>
          <a:bodyPr lIns="45719" rIns="45719"/>
          <a:lstStyle/>
          <a:p>
            <a:pPr/>
          </a:p>
        </p:txBody>
      </p:sp>
      <p:sp>
        <p:nvSpPr>
          <p:cNvPr id="483" name="Google Shape;139;p5"/>
          <p:cNvSpPr txBox="1"/>
          <p:nvPr/>
        </p:nvSpPr>
        <p:spPr>
          <a:xfrm>
            <a:off x="573374" y="1762349"/>
            <a:ext cx="2763001" cy="187896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15000"/>
              </a:lnSpc>
              <a:defRPr sz="1600">
                <a:solidFill>
                  <a:srgbClr val="434343"/>
                </a:solidFill>
                <a:latin typeface="Open Sans"/>
                <a:ea typeface="Open Sans"/>
                <a:cs typeface="Open Sans"/>
                <a:sym typeface="Open Sans"/>
              </a:defRPr>
            </a:pPr>
            <a:r>
              <a:t>Adjusting treatment plans based on symptom measures and outcomes is an important component of collaborative care.</a:t>
            </a:r>
          </a:p>
          <a:p>
            <a:pPr>
              <a:lnSpc>
                <a:spcPct val="115000"/>
              </a:lnSpc>
              <a:defRPr sz="1500">
                <a:solidFill>
                  <a:srgbClr val="434343"/>
                </a:solidFill>
                <a:latin typeface="Open Sans"/>
                <a:ea typeface="Open Sans"/>
                <a:cs typeface="Open Sans"/>
                <a:sym typeface="Open Sans"/>
              </a:defRPr>
            </a:pPr>
          </a:p>
        </p:txBody>
      </p:sp>
      <p:sp>
        <p:nvSpPr>
          <p:cNvPr id="484" name="Google Shape;140;p5"/>
          <p:cNvSpPr txBox="1"/>
          <p:nvPr/>
        </p:nvSpPr>
        <p:spPr>
          <a:xfrm>
            <a:off x="3738334" y="1791174"/>
            <a:ext cx="2416501" cy="1905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15000"/>
              </a:lnSpc>
              <a:defRPr sz="1000">
                <a:solidFill>
                  <a:srgbClr val="666666"/>
                </a:solidFill>
                <a:latin typeface="Open Sans"/>
                <a:ea typeface="Open Sans"/>
                <a:cs typeface="Open Sans"/>
                <a:sym typeface="Open Sans"/>
              </a:defRPr>
            </a:pPr>
            <a:r>
              <a:t>Consistent measured results allows providers to gain a better understanding of whether the client is having a full response, partial response, or no response to treatment. This provides clinicians with visibility into symptom improvement or deterioration which allows them to more accurately adjust treatment. </a:t>
            </a:r>
          </a:p>
          <a:p>
            <a:pPr>
              <a:lnSpc>
                <a:spcPct val="115000"/>
              </a:lnSpc>
              <a:defRPr sz="1000">
                <a:solidFill>
                  <a:srgbClr val="666666"/>
                </a:solidFill>
                <a:latin typeface="Open Sans"/>
                <a:ea typeface="Open Sans"/>
                <a:cs typeface="Open Sans"/>
                <a:sym typeface="Open Sans"/>
              </a:defRPr>
            </a:pPr>
          </a:p>
          <a:p>
            <a:pPr>
              <a:lnSpc>
                <a:spcPct val="115000"/>
              </a:lnSpc>
              <a:defRPr sz="1000">
                <a:solidFill>
                  <a:srgbClr val="666666"/>
                </a:solidFill>
                <a:latin typeface="Open Sans"/>
                <a:ea typeface="Open Sans"/>
                <a:cs typeface="Open Sans"/>
                <a:sym typeface="Open Sans"/>
              </a:defRPr>
            </a:pPr>
            <a:r>
              <a:t>In addition to more target treatment focus areas, MCB can also assist clinicians in</a:t>
            </a:r>
          </a:p>
        </p:txBody>
      </p:sp>
      <p:sp>
        <p:nvSpPr>
          <p:cNvPr id="485" name="Google Shape;141;p5"/>
          <p:cNvSpPr txBox="1"/>
          <p:nvPr/>
        </p:nvSpPr>
        <p:spPr>
          <a:xfrm>
            <a:off x="6445024" y="1791174"/>
            <a:ext cx="2274001" cy="1905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15000"/>
              </a:lnSpc>
              <a:defRPr sz="1000">
                <a:solidFill>
                  <a:srgbClr val="666666"/>
                </a:solidFill>
                <a:latin typeface="Open Sans"/>
                <a:ea typeface="Open Sans"/>
                <a:cs typeface="Open Sans"/>
                <a:sym typeface="Open Sans"/>
              </a:defRPr>
            </a:pPr>
            <a:r>
              <a:t>tracking and measuring symptom severity.</a:t>
            </a:r>
          </a:p>
          <a:p>
            <a:pPr>
              <a:lnSpc>
                <a:spcPct val="115000"/>
              </a:lnSpc>
              <a:defRPr sz="1000">
                <a:solidFill>
                  <a:srgbClr val="666666"/>
                </a:solidFill>
                <a:latin typeface="Open Sans"/>
                <a:ea typeface="Open Sans"/>
                <a:cs typeface="Open Sans"/>
                <a:sym typeface="Open Sans"/>
              </a:defRPr>
            </a:pPr>
          </a:p>
          <a:p>
            <a:pPr>
              <a:lnSpc>
                <a:spcPct val="115000"/>
              </a:lnSpc>
              <a:defRPr sz="1000">
                <a:solidFill>
                  <a:srgbClr val="666666"/>
                </a:solidFill>
                <a:latin typeface="Open Sans"/>
                <a:ea typeface="Open Sans"/>
                <a:cs typeface="Open Sans"/>
                <a:sym typeface="Open Sans"/>
              </a:defRPr>
            </a:pPr>
            <a:r>
              <a:t>When used consistently, measures serve the purpose of characterizing self-reported severity of symptoms over the entire course of treatment. Clinicians can then use this information to adjust treatment plans based on symptom severity results.</a:t>
            </a:r>
          </a:p>
        </p:txBody>
      </p:sp>
      <p:sp>
        <p:nvSpPr>
          <p:cNvPr id="486" name="Google Shape;142;p5"/>
          <p:cNvSpPr txBox="1"/>
          <p:nvPr/>
        </p:nvSpPr>
        <p:spPr>
          <a:xfrm>
            <a:off x="9480374" y="3045799"/>
            <a:ext cx="1825801" cy="22536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15000"/>
              </a:lnSpc>
              <a:defRPr b="1" sz="1100">
                <a:solidFill>
                  <a:srgbClr val="46A552"/>
                </a:solidFill>
                <a:latin typeface="Open Sans"/>
                <a:ea typeface="Open Sans"/>
                <a:cs typeface="Open Sans"/>
                <a:sym typeface="Open Sans"/>
              </a:defRPr>
            </a:pPr>
            <a:r>
              <a:t>Resource:</a:t>
            </a:r>
            <a:br/>
          </a:p>
          <a:p>
            <a:pPr>
              <a:lnSpc>
                <a:spcPct val="115000"/>
              </a:lnSpc>
              <a:defRPr sz="1100">
                <a:solidFill>
                  <a:srgbClr val="999999"/>
                </a:solidFill>
                <a:latin typeface="Open Sans"/>
                <a:ea typeface="Open Sans"/>
                <a:cs typeface="Open Sans"/>
                <a:sym typeface="Open Sans"/>
              </a:defRPr>
            </a:pPr>
            <a:r>
              <a:t>MCB is not intended to be a substitute for clinical judgement or replace a therapist’s method for decision making, but instead, supplements and supports the traditional process with additional objective information.</a:t>
            </a:r>
          </a:p>
        </p:txBody>
      </p:sp>
      <p:sp>
        <p:nvSpPr>
          <p:cNvPr id="487" name="Google Shape;143;p5"/>
          <p:cNvSpPr txBox="1"/>
          <p:nvPr/>
        </p:nvSpPr>
        <p:spPr>
          <a:xfrm>
            <a:off x="3738348" y="4496575"/>
            <a:ext cx="26691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700">
                <a:solidFill>
                  <a:srgbClr val="666666"/>
                </a:solidFill>
                <a:latin typeface="Open Sans"/>
                <a:ea typeface="Open Sans"/>
                <a:cs typeface="Open Sans"/>
                <a:sym typeface="Open Sans"/>
              </a:defRPr>
            </a:pPr>
            <a:r>
              <a:t>3. AIMS Center - </a:t>
            </a:r>
            <a:r>
              <a:rPr u="sng">
                <a:solidFill>
                  <a:schemeClr val="accent5"/>
                </a:solidFill>
                <a:uFill>
                  <a:solidFill>
                    <a:schemeClr val="accent5"/>
                  </a:solidFill>
                </a:uFill>
                <a:hlinkClick r:id="rId2" invalidUrl="" action="" tgtFrame="" tooltip="" history="1" highlightClick="0" endSnd="0"/>
              </a:rPr>
              <a:t>Measurement Based Treatment to Target</a:t>
            </a:r>
          </a:p>
        </p:txBody>
      </p:sp>
      <p:sp>
        <p:nvSpPr>
          <p:cNvPr id="488" name="Google Shape;144;p5"/>
          <p:cNvSpPr/>
          <p:nvPr/>
        </p:nvSpPr>
        <p:spPr>
          <a:xfrm>
            <a:off x="3746949" y="4366624"/>
            <a:ext cx="4849502" cy="1"/>
          </a:xfrm>
          <a:prstGeom prst="line">
            <a:avLst/>
          </a:prstGeom>
          <a:ln>
            <a:solidFill>
              <a:srgbClr val="F3F3F3"/>
            </a:solidFill>
          </a:ln>
        </p:spPr>
        <p:txBody>
          <a:bodyPr lIns="45719" rIns="45719"/>
          <a:lstStyle/>
          <a: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