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81" r:id="rId3"/>
    <p:sldId id="267" r:id="rId4"/>
    <p:sldId id="282" r:id="rId5"/>
    <p:sldId id="283" r:id="rId6"/>
    <p:sldId id="276" r:id="rId7"/>
    <p:sldId id="277" r:id="rId8"/>
    <p:sldId id="278" r:id="rId9"/>
    <p:sldId id="279" r:id="rId10"/>
    <p:sldId id="280" r:id="rId11"/>
    <p:sldId id="284" r:id="rId12"/>
    <p:sldId id="268" r:id="rId13"/>
    <p:sldId id="285" r:id="rId14"/>
    <p:sldId id="286" r:id="rId15"/>
    <p:sldId id="287" r:id="rId16"/>
    <p:sldId id="289" r:id="rId17"/>
    <p:sldId id="288" r:id="rId18"/>
    <p:sldId id="290" r:id="rId19"/>
    <p:sldId id="291" r:id="rId20"/>
    <p:sldId id="292" r:id="rId21"/>
    <p:sldId id="293" r:id="rId22"/>
    <p:sldId id="258" r:id="rId23"/>
    <p:sldId id="269" r:id="rId24"/>
    <p:sldId id="271" r:id="rId25"/>
    <p:sldId id="273" r:id="rId26"/>
    <p:sldId id="274" r:id="rId27"/>
    <p:sldId id="265" r:id="rId28"/>
    <p:sldId id="266" r:id="rId29"/>
    <p:sldId id="275" r:id="rId30"/>
    <p:sldId id="295" r:id="rId31"/>
    <p:sldId id="297" r:id="rId32"/>
    <p:sldId id="29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42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587B6-8725-4592-90FD-6AF81598D70B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FE016-2A41-4B5E-920F-16ECA6774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4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chew@dickinsoncenter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030069"/>
            <a:ext cx="7766936" cy="27795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RCPA 2021</a:t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dirty="0" smtClean="0"/>
              <a:t>Coping together…</a:t>
            </a:r>
            <a:br>
              <a:rPr lang="en-US" dirty="0" smtClean="0"/>
            </a:br>
            <a:r>
              <a:rPr lang="en-US" sz="3600" dirty="0" smtClean="0"/>
              <a:t>Angela Chew, LCSW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Coping  through the pandemic as a community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7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8255"/>
            <a:ext cx="8596668" cy="3880773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Ethical/Moral/Spiritual Safety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Ethical dilemmas compounded by virtual education, telehealth, and virtual business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Extensive procedures to follow for safety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Individuals in public not following the “rules”</a:t>
            </a:r>
            <a:endParaRPr lang="en-US" sz="2600" dirty="0">
              <a:solidFill>
                <a:srgbClr val="C42500"/>
              </a:solidFill>
            </a:endParaRP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Unable to access spiritual practices in the same way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Conflicts which create division in the midst of the pandemic, such as politics, racial injustice, etc.</a:t>
            </a:r>
            <a:endParaRPr lang="en-US" sz="2600" dirty="0">
              <a:solidFill>
                <a:srgbClr val="C425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08" y="290103"/>
            <a:ext cx="2726317" cy="15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878" y="1618037"/>
            <a:ext cx="87142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How do we respond to the</a:t>
            </a:r>
          </a:p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threat to safety?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8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“Put on your own oxygen mask first”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81" y="1979403"/>
            <a:ext cx="2686441" cy="313803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0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respond to consumers and the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 smtClean="0"/>
              <a:t>Establish a plan to safely continue services</a:t>
            </a:r>
          </a:p>
          <a:p>
            <a:pPr>
              <a:buFontTx/>
              <a:buChar char="-"/>
            </a:pPr>
            <a:r>
              <a:rPr lang="en-US" sz="3200" dirty="0" smtClean="0"/>
              <a:t>Identify the needs of the community</a:t>
            </a:r>
          </a:p>
          <a:p>
            <a:pPr>
              <a:buFontTx/>
              <a:buChar char="-"/>
            </a:pPr>
            <a:r>
              <a:rPr lang="en-US" sz="3200" dirty="0" smtClean="0"/>
              <a:t>Assess resources available</a:t>
            </a:r>
          </a:p>
          <a:p>
            <a:pPr>
              <a:buFontTx/>
              <a:buChar char="-"/>
            </a:pPr>
            <a:r>
              <a:rPr lang="en-US" sz="3200" dirty="0" smtClean="0"/>
              <a:t>Develop a plan to provide support to the community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6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3802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2400" dirty="0" smtClean="0"/>
              <a:t>Engage in telephonic and telehealth services to ensure any level possible of continuity of care</a:t>
            </a:r>
          </a:p>
          <a:p>
            <a:pPr>
              <a:buFontTx/>
              <a:buChar char="-"/>
            </a:pPr>
            <a:r>
              <a:rPr lang="en-US" sz="2400" dirty="0" smtClean="0"/>
              <a:t>Establish an assistance hotline to help vulnerable and distressed community members access basic needs:</a:t>
            </a:r>
          </a:p>
          <a:p>
            <a:pPr lvl="1">
              <a:buFontTx/>
              <a:buChar char="-"/>
            </a:pPr>
            <a:r>
              <a:rPr lang="en-US" sz="2200" dirty="0" smtClean="0"/>
              <a:t>- deliver groceries, cleaning supplies, hygiene supplies</a:t>
            </a:r>
          </a:p>
          <a:p>
            <a:pPr lvl="1">
              <a:buFontTx/>
              <a:buChar char="-"/>
            </a:pPr>
            <a:r>
              <a:rPr lang="en-US" sz="2200" dirty="0" smtClean="0"/>
              <a:t>- deliver medications</a:t>
            </a:r>
          </a:p>
          <a:p>
            <a:pPr lvl="1">
              <a:buFontTx/>
              <a:buChar char="-"/>
            </a:pPr>
            <a:r>
              <a:rPr lang="en-US" sz="2200" dirty="0" smtClean="0"/>
              <a:t>- guide and connect to other community resources</a:t>
            </a:r>
          </a:p>
          <a:p>
            <a:pPr lvl="1">
              <a:buFontTx/>
              <a:buChar char="-"/>
            </a:pPr>
            <a:r>
              <a:rPr lang="en-US" sz="2200" dirty="0" smtClean="0"/>
              <a:t>- provide a take out meal to the community members</a:t>
            </a:r>
          </a:p>
          <a:p>
            <a:pPr lvl="1">
              <a:buFontTx/>
              <a:buChar char="-"/>
            </a:pPr>
            <a:r>
              <a:rPr lang="en-US" sz="2200" dirty="0" smtClean="0"/>
              <a:t>- just talk to worried and distressed individuals</a:t>
            </a:r>
            <a:endParaRPr lang="en-US" sz="2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467317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5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do to reach others in the community?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16439" y="1930400"/>
            <a:ext cx="2571750" cy="330517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467317"/>
            <a:ext cx="1371600" cy="130492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77333" y="2393575"/>
            <a:ext cx="4376767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Went Virtual Of Course!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Continued support of the community…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Maintained services in the safest possible manner as authorized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Supported and trained teachers in coping with COVID in-services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Listened to the community’s needs and try to respond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Continued to field calls on the support hotline for as long as able to help direct the community to available resources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467317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47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4441" y="2316024"/>
            <a:ext cx="861646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Wait…staff are also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ommunity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embers. 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do we support them?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89" y="152074"/>
            <a:ext cx="2863341" cy="190982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467317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5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Staff experience navigating work and living in the community through pandemic…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400" dirty="0" smtClean="0">
                <a:solidFill>
                  <a:srgbClr val="FF3300"/>
                </a:solidFill>
              </a:rPr>
              <a:t>Design a survey to assess the needs of the staff  (survey in handouts)</a:t>
            </a:r>
          </a:p>
          <a:p>
            <a:pPr>
              <a:buAutoNum type="arabicPeriod"/>
            </a:pPr>
            <a:r>
              <a:rPr lang="en-US" sz="2400" dirty="0" smtClean="0">
                <a:solidFill>
                  <a:srgbClr val="FF3300"/>
                </a:solidFill>
              </a:rPr>
              <a:t>Review the results and respond according to staff needs and compared baselines from </a:t>
            </a:r>
            <a:r>
              <a:rPr lang="en-US" sz="2400" dirty="0" err="1" smtClean="0">
                <a:solidFill>
                  <a:srgbClr val="FF3300"/>
                </a:solidFill>
              </a:rPr>
              <a:t>ProQoL</a:t>
            </a:r>
            <a:r>
              <a:rPr lang="en-US" sz="2400" dirty="0" smtClean="0">
                <a:solidFill>
                  <a:srgbClr val="FF3300"/>
                </a:solidFill>
              </a:rPr>
              <a:t> (research posters with results over time in handouts)</a:t>
            </a:r>
          </a:p>
          <a:p>
            <a:pPr>
              <a:buAutoNum type="arabicPeriod"/>
            </a:pPr>
            <a:r>
              <a:rPr lang="en-US" sz="2400" dirty="0" smtClean="0">
                <a:solidFill>
                  <a:srgbClr val="FF3300"/>
                </a:solidFill>
              </a:rPr>
              <a:t>Provide training to supervisors to cope with own stress and to help support staff and respond to stress in a trauma informed manner. (sample slides to follow of the training)</a:t>
            </a:r>
          </a:p>
          <a:p>
            <a:pPr>
              <a:buAutoNum type="arabicPeriod"/>
            </a:pPr>
            <a:r>
              <a:rPr lang="en-US" sz="2400" dirty="0" smtClean="0">
                <a:solidFill>
                  <a:srgbClr val="FF3300"/>
                </a:solidFill>
              </a:rPr>
              <a:t>Developed a staff stress support group over zoom.</a:t>
            </a:r>
            <a:endParaRPr lang="en-US" sz="2400" dirty="0">
              <a:solidFill>
                <a:srgbClr val="FF33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802" y="5469916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3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568" y="0"/>
            <a:ext cx="12315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Recognize the stressors and threats to safety and vulnerability the pandemic has created for communities and agencies.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Identify ways to assess needs and develop comprehensive approaches to coping as a community.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Designing responses to needs in a trauma informed culture.</a:t>
            </a: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3" y="5483569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406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16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316627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800" dirty="0" smtClean="0">
                <a:solidFill>
                  <a:srgbClr val="FF3300"/>
                </a:solidFill>
              </a:rPr>
              <a:t>Sample of training slides</a:t>
            </a:r>
            <a:endParaRPr lang="en-US" sz="4800" dirty="0">
              <a:solidFill>
                <a:srgbClr val="FF3300"/>
              </a:solidFill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27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Self-Care is critical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rest</a:t>
            </a:r>
          </a:p>
          <a:p>
            <a:r>
              <a:rPr lang="en-US" dirty="0" smtClean="0"/>
              <a:t>Eat properly</a:t>
            </a:r>
          </a:p>
          <a:p>
            <a:r>
              <a:rPr lang="en-US" dirty="0" smtClean="0"/>
              <a:t>Move around and get brief exercise</a:t>
            </a:r>
          </a:p>
          <a:p>
            <a:r>
              <a:rPr lang="en-US" dirty="0" smtClean="0"/>
              <a:t>Keep alcohol use to a minimum </a:t>
            </a:r>
          </a:p>
          <a:p>
            <a:r>
              <a:rPr lang="en-US" dirty="0" smtClean="0"/>
              <a:t>Scheduled time for self</a:t>
            </a:r>
          </a:p>
          <a:p>
            <a:r>
              <a:rPr lang="en-US" dirty="0" smtClean="0"/>
              <a:t>Develop a ritual to clear your mind</a:t>
            </a:r>
          </a:p>
          <a:p>
            <a:r>
              <a:rPr lang="en-US" dirty="0" smtClean="0"/>
              <a:t>Engage your family/friends/pets</a:t>
            </a:r>
          </a:p>
          <a:p>
            <a:r>
              <a:rPr lang="en-US" dirty="0" smtClean="0"/>
              <a:t>Laughter and humor</a:t>
            </a:r>
          </a:p>
          <a:p>
            <a:r>
              <a:rPr lang="en-US" dirty="0" smtClean="0"/>
              <a:t>Remember your switch</a:t>
            </a:r>
          </a:p>
          <a:p>
            <a:r>
              <a:rPr lang="en-US" dirty="0" smtClean="0"/>
              <a:t>Ask for help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54" y="1930400"/>
            <a:ext cx="3137848" cy="313784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07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breathe before responding, reacting, review,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When we are anxious or feel threatened our breathing speeds up in order to get our body ready for danger </a:t>
            </a:r>
          </a:p>
          <a:p>
            <a:r>
              <a:rPr lang="en-US" sz="2400" dirty="0" smtClean="0"/>
              <a:t>Relaxed breathing (aka – abdominal or diaphragmatic breathing) signals the body that it is safe to relax.  </a:t>
            </a:r>
          </a:p>
          <a:p>
            <a:r>
              <a:rPr lang="en-US" sz="2400" dirty="0" smtClean="0"/>
              <a:t>Relaxed breathing is slower and deeper than normal breathing and it happens in the lower body ( the belly rather than the chest)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09" y="5469916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1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 find you are overly worried or stuck thinking about something ask yourself these questions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What is the situation I am worried about?</a:t>
            </a:r>
          </a:p>
          <a:p>
            <a:r>
              <a:rPr lang="en-US" dirty="0" smtClean="0"/>
              <a:t>2. How likely is this to happen?</a:t>
            </a:r>
          </a:p>
          <a:p>
            <a:r>
              <a:rPr lang="en-US" dirty="0" smtClean="0"/>
              <a:t>3. Have I felt or experienced something similar in the past?</a:t>
            </a:r>
          </a:p>
          <a:p>
            <a:r>
              <a:rPr lang="en-US" dirty="0" smtClean="0"/>
              <a:t>4. How did I cope with my worry in the past?</a:t>
            </a:r>
          </a:p>
          <a:p>
            <a:r>
              <a:rPr lang="en-US" dirty="0" smtClean="0"/>
              <a:t>5. What was helpful?</a:t>
            </a:r>
          </a:p>
          <a:p>
            <a:r>
              <a:rPr lang="en-US" dirty="0" smtClean="0"/>
              <a:t>6. What was not helpful?</a:t>
            </a:r>
          </a:p>
          <a:p>
            <a:r>
              <a:rPr lang="en-US" dirty="0" smtClean="0"/>
              <a:t>7. What part of this can I control or manage?  How can I control or manage this?</a:t>
            </a:r>
          </a:p>
          <a:p>
            <a:r>
              <a:rPr lang="en-US" dirty="0" smtClean="0"/>
              <a:t>8. Who can I ask for help or support?  </a:t>
            </a:r>
          </a:p>
          <a:p>
            <a:r>
              <a:rPr lang="en-US" dirty="0" smtClean="0"/>
              <a:t>9. Engage in what has been helpful in the past and focus on what is in your control and likely to happen.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09" y="5469916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08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social connectedness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272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Maintain your regular activities or meetings, encourage maintaining social connectedness while maintaining safety:</a:t>
            </a:r>
          </a:p>
          <a:p>
            <a:pPr lvl="1"/>
            <a:r>
              <a:rPr lang="en-US" sz="2400" dirty="0" smtClean="0"/>
              <a:t>Video and phone check-ins</a:t>
            </a:r>
            <a:endParaRPr lang="en-US" sz="2400" dirty="0"/>
          </a:p>
          <a:p>
            <a:pPr lvl="1"/>
            <a:r>
              <a:rPr lang="en-US" sz="2400" dirty="0" smtClean="0"/>
              <a:t>Celebrate little things</a:t>
            </a:r>
          </a:p>
          <a:p>
            <a:pPr lvl="1"/>
            <a:r>
              <a:rPr lang="en-US" sz="2400" dirty="0" smtClean="0"/>
              <a:t>Video meetings over lunch</a:t>
            </a:r>
          </a:p>
          <a:p>
            <a:pPr lvl="1"/>
            <a:r>
              <a:rPr lang="en-US" sz="2400" dirty="0" smtClean="0"/>
              <a:t>Work together on a project</a:t>
            </a:r>
          </a:p>
          <a:p>
            <a:pPr lvl="1"/>
            <a:r>
              <a:rPr lang="en-US" sz="2400" dirty="0" smtClean="0"/>
              <a:t>Team building remotely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09" y="5469916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47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Embrace positivity and avoid negativity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9011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42500"/>
                </a:solidFill>
              </a:rPr>
              <a:t>Begin the day with positive thought or encouraging words</a:t>
            </a:r>
          </a:p>
          <a:p>
            <a:r>
              <a:rPr lang="en-US" sz="2000" dirty="0" smtClean="0">
                <a:solidFill>
                  <a:srgbClr val="C42500"/>
                </a:solidFill>
              </a:rPr>
              <a:t>End the day with what went well and what we are thankful for</a:t>
            </a:r>
          </a:p>
          <a:p>
            <a:r>
              <a:rPr lang="en-US" sz="2000" dirty="0" smtClean="0">
                <a:solidFill>
                  <a:srgbClr val="C42500"/>
                </a:solidFill>
              </a:rPr>
              <a:t>Acknowledge and thank all efforts and accomplishments</a:t>
            </a:r>
          </a:p>
          <a:p>
            <a:r>
              <a:rPr lang="en-US" sz="2000" dirty="0" smtClean="0">
                <a:solidFill>
                  <a:srgbClr val="C42500"/>
                </a:solidFill>
              </a:rPr>
              <a:t>Try not to spend to much time immersed in news, only enough to have basic information.</a:t>
            </a:r>
          </a:p>
          <a:p>
            <a:r>
              <a:rPr lang="en-US" sz="2000" dirty="0" smtClean="0">
                <a:solidFill>
                  <a:srgbClr val="C42500"/>
                </a:solidFill>
              </a:rPr>
              <a:t>Avoid negativity and complaining when possible and seek solutions and resolutions to problems</a:t>
            </a:r>
          </a:p>
          <a:p>
            <a:r>
              <a:rPr lang="en-US" sz="2000" dirty="0" smtClean="0">
                <a:solidFill>
                  <a:srgbClr val="C42500"/>
                </a:solidFill>
              </a:rPr>
              <a:t>Engage the team in new creative projects to stimulate energy and future focus.</a:t>
            </a:r>
            <a:endParaRPr lang="en-US" sz="2000" dirty="0">
              <a:solidFill>
                <a:srgbClr val="C425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614" y="5553075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8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 can help (activity)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68" y="1718634"/>
            <a:ext cx="7620000" cy="3810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38" y="5528634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9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293548"/>
            <a:ext cx="6946709" cy="555736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697" y="3400563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9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and honor feelings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9143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Check in with staff individually and as group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Engage something like a community meeting to get a sense of the feelings of the team and the individuals in the team.</a:t>
            </a:r>
          </a:p>
          <a:p>
            <a:pPr lvl="1"/>
            <a:r>
              <a:rPr lang="en-US" u="sng" dirty="0" smtClean="0">
                <a:solidFill>
                  <a:srgbClr val="C42500"/>
                </a:solidFill>
              </a:rPr>
              <a:t>Ask How are you feeling today?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(provide lists of feeling words, name the feeling only not explain the feeling, temperament of the person and/or the group)</a:t>
            </a:r>
          </a:p>
          <a:p>
            <a:pPr lvl="1"/>
            <a:r>
              <a:rPr lang="en-US" u="sng" dirty="0" smtClean="0">
                <a:solidFill>
                  <a:srgbClr val="C42500"/>
                </a:solidFill>
              </a:rPr>
              <a:t>What is your goal for today?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(helps to focus on tasks, allows others to know how to support or help)</a:t>
            </a:r>
          </a:p>
          <a:p>
            <a:pPr lvl="1"/>
            <a:r>
              <a:rPr lang="en-US" u="sng" dirty="0" smtClean="0">
                <a:solidFill>
                  <a:srgbClr val="C42500"/>
                </a:solidFill>
              </a:rPr>
              <a:t>Who can support you today?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(makes it easier to ask for help and helps to know who folks believe they can rely upon)</a:t>
            </a:r>
            <a:endParaRPr lang="en-US" u="sng" dirty="0">
              <a:solidFill>
                <a:srgbClr val="C425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15" y="5469916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7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the pandemic led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9263"/>
            <a:ext cx="8596668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400" u="sng" dirty="0" smtClean="0">
                <a:solidFill>
                  <a:srgbClr val="FF3300"/>
                </a:solidFill>
                <a:latin typeface="Broadway" panose="04040905080B02020502" pitchFamily="82" charset="0"/>
              </a:rPr>
              <a:t>Stress</a:t>
            </a:r>
          </a:p>
          <a:p>
            <a:pPr lvl="1">
              <a:buFontTx/>
              <a:buChar char="-"/>
            </a:pPr>
            <a:r>
              <a:rPr lang="en-US" sz="2400" dirty="0" smtClean="0"/>
              <a:t>From constant information </a:t>
            </a:r>
          </a:p>
          <a:p>
            <a:pPr lvl="1">
              <a:buFontTx/>
              <a:buChar char="-"/>
            </a:pPr>
            <a:r>
              <a:rPr lang="en-US" sz="2400" dirty="0" smtClean="0"/>
              <a:t>From frequent changes</a:t>
            </a:r>
          </a:p>
          <a:p>
            <a:pPr lvl="1">
              <a:buFontTx/>
              <a:buChar char="-"/>
            </a:pPr>
            <a:r>
              <a:rPr lang="en-US" sz="2400" dirty="0" smtClean="0"/>
              <a:t>From financial concerns</a:t>
            </a:r>
          </a:p>
          <a:p>
            <a:pPr lvl="1">
              <a:buFontTx/>
              <a:buChar char="-"/>
            </a:pPr>
            <a:r>
              <a:rPr lang="en-US" sz="2400" dirty="0" smtClean="0"/>
              <a:t>From health concerns</a:t>
            </a:r>
          </a:p>
          <a:p>
            <a:pPr lvl="1">
              <a:buFontTx/>
              <a:buChar char="-"/>
            </a:pPr>
            <a:r>
              <a:rPr lang="en-US" sz="2400" dirty="0" smtClean="0"/>
              <a:t>From holidays</a:t>
            </a:r>
          </a:p>
          <a:p>
            <a:pPr lvl="1">
              <a:buFontTx/>
              <a:buChar char="-"/>
            </a:pPr>
            <a:r>
              <a:rPr lang="en-US" sz="2400" dirty="0" smtClean="0"/>
              <a:t>From family concerns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09" y="2263424"/>
            <a:ext cx="2792451" cy="27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“Put on your own oxygen mask first”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81" y="1979403"/>
            <a:ext cx="2686441" cy="313803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71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7260116" y="2516141"/>
            <a:ext cx="1905918" cy="13397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6845660" y="627961"/>
            <a:ext cx="1582243" cy="1344057"/>
          </a:xfrm>
          <a:prstGeom prst="actionButtonHelp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miley Face 10"/>
          <p:cNvSpPr/>
          <p:nvPr/>
        </p:nvSpPr>
        <p:spPr>
          <a:xfrm>
            <a:off x="7408844" y="4484824"/>
            <a:ext cx="1266940" cy="11127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18915" y="838324"/>
            <a:ext cx="4115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QUESTIONS?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35986" y="2614796"/>
            <a:ext cx="405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THOUGHTS?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333" y="4164375"/>
            <a:ext cx="576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DISCUSSION, FEELINGS, FEEDBACK?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3196" y="5155324"/>
            <a:ext cx="475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References noted in literature review developed by Dawn Woods (MPH Intern)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44" y="5414302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70702" y="780709"/>
            <a:ext cx="9738911" cy="48411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Contact me: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Angela N. Chew, LCSW, </a:t>
            </a:r>
            <a:r>
              <a:rPr lang="en-US" sz="2400" dirty="0" smtClean="0"/>
              <a:t>Program Director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Dickinson Restoration Center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Dickinson Center, Inc.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smtClean="0"/>
              <a:t>200 Service Center Road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Brookville, PA 15825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smtClean="0"/>
              <a:t>814-776-0236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achew@dickinsoncenter.org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40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been affected by the stress created by the pandemic?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26" y="2652469"/>
            <a:ext cx="8596668" cy="170888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8800" dirty="0" smtClean="0">
                <a:solidFill>
                  <a:srgbClr val="FF3300"/>
                </a:solidFill>
                <a:latin typeface="Broadway" panose="04040905080B02020502" pitchFamily="82" charset="0"/>
              </a:rPr>
              <a:t>Everyone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4" y="5469916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5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root of the stress?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47" y="1591876"/>
            <a:ext cx="5829442" cy="388143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4" y="5553075"/>
            <a:ext cx="1371600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38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has the pandemic affected the 5 types of safety?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Physical Safety</a:t>
            </a:r>
          </a:p>
          <a:p>
            <a:pPr lvl="1"/>
            <a:r>
              <a:rPr lang="en-US" sz="2800" dirty="0" smtClean="0">
                <a:solidFill>
                  <a:srgbClr val="C42500"/>
                </a:solidFill>
              </a:rPr>
              <a:t>Fear of illness</a:t>
            </a:r>
          </a:p>
          <a:p>
            <a:pPr lvl="1"/>
            <a:r>
              <a:rPr lang="en-US" sz="2800" dirty="0" smtClean="0">
                <a:solidFill>
                  <a:srgbClr val="C42500"/>
                </a:solidFill>
              </a:rPr>
              <a:t>Fear of death</a:t>
            </a:r>
          </a:p>
          <a:p>
            <a:pPr lvl="1"/>
            <a:r>
              <a:rPr lang="en-US" sz="2800" dirty="0" smtClean="0">
                <a:solidFill>
                  <a:srgbClr val="C42500"/>
                </a:solidFill>
              </a:rPr>
              <a:t>Difficulty to physically engage in every day tasks</a:t>
            </a:r>
          </a:p>
          <a:p>
            <a:pPr lvl="1"/>
            <a:r>
              <a:rPr lang="en-US" sz="2800" dirty="0" smtClean="0">
                <a:solidFill>
                  <a:srgbClr val="C42500"/>
                </a:solidFill>
              </a:rPr>
              <a:t>Financial stability and security</a:t>
            </a:r>
          </a:p>
          <a:p>
            <a:pPr lvl="1"/>
            <a:endParaRPr lang="en-US" sz="2800" dirty="0" smtClean="0">
              <a:solidFill>
                <a:srgbClr val="C42500"/>
              </a:solidFill>
            </a:endParaRPr>
          </a:p>
          <a:p>
            <a:pPr lvl="1"/>
            <a:endParaRPr lang="en-US" sz="2800" dirty="0" smtClean="0">
              <a:solidFill>
                <a:srgbClr val="C42500"/>
              </a:solidFill>
            </a:endParaRPr>
          </a:p>
          <a:p>
            <a:pPr lvl="1"/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45" y="2030505"/>
            <a:ext cx="2370044" cy="158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13" y="1571041"/>
            <a:ext cx="8596668" cy="402364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Emotional/Psychological Safety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Emotional management of constant change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Emotional management of constant crisis state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Emotional management of depression and anxiety which co-occurs with social isolation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Grief and loss issues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Worries about finances 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Increased risks of vicarious trauma</a:t>
            </a:r>
          </a:p>
          <a:p>
            <a:pPr lvl="1"/>
            <a:endParaRPr lang="en-US" sz="2600" dirty="0" smtClean="0">
              <a:solidFill>
                <a:srgbClr val="C42500"/>
              </a:solidFill>
            </a:endParaRPr>
          </a:p>
          <a:p>
            <a:pPr lvl="1"/>
            <a:endParaRPr lang="en-US" sz="2600" dirty="0" smtClean="0">
              <a:solidFill>
                <a:srgbClr val="C42500"/>
              </a:solidFill>
            </a:endParaRPr>
          </a:p>
          <a:p>
            <a:pPr lvl="1"/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28" y="3582862"/>
            <a:ext cx="2070847" cy="15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5262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Intellectual Safety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Contradicting information about COVID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Changing rules and protocols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Difficulty with focus and concentration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Fear of making mistakes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Understanding and using technology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Mental exhaustion of each day</a:t>
            </a:r>
            <a:endParaRPr lang="en-US" sz="2600" dirty="0">
              <a:solidFill>
                <a:srgbClr val="C425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87" y="427691"/>
            <a:ext cx="2504515" cy="15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13" y="1655263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Social Safety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Separation from family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Separation from other loved ones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Inability to interact with others in a direct way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Lack of human touch and forced isolation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Fear and concerns of loss</a:t>
            </a:r>
          </a:p>
          <a:p>
            <a:pPr lvl="1"/>
            <a:r>
              <a:rPr lang="en-US" sz="2600" dirty="0" smtClean="0">
                <a:solidFill>
                  <a:srgbClr val="C42500"/>
                </a:solidFill>
              </a:rPr>
              <a:t>Fear of others on a daily basis</a:t>
            </a:r>
          </a:p>
          <a:p>
            <a:pPr lvl="1"/>
            <a:endParaRPr lang="en-US" sz="2600" dirty="0">
              <a:solidFill>
                <a:srgbClr val="C425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6" y="5850916"/>
            <a:ext cx="4600575" cy="9239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7" y="5388899"/>
            <a:ext cx="1371600" cy="13049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67" y="1062387"/>
            <a:ext cx="2671354" cy="17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823</TotalTime>
  <Words>1126</Words>
  <Application>Microsoft Office PowerPoint</Application>
  <PresentationFormat>Widescreen</PresentationFormat>
  <Paragraphs>150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Broadway</vt:lpstr>
      <vt:lpstr>Calibri</vt:lpstr>
      <vt:lpstr>Trebuchet MS</vt:lpstr>
      <vt:lpstr>Wingdings 3</vt:lpstr>
      <vt:lpstr>Facet</vt:lpstr>
      <vt:lpstr>RCPA 2021 Coping together… Angela Chew, LCSW </vt:lpstr>
      <vt:lpstr>Objectives:</vt:lpstr>
      <vt:lpstr>What has the pandemic led to?</vt:lpstr>
      <vt:lpstr>Who has been affected by the stress created by the pandemic?</vt:lpstr>
      <vt:lpstr>What is the root of the stress?</vt:lpstr>
      <vt:lpstr>How has the pandemic affected the 5 types of safety?</vt:lpstr>
      <vt:lpstr>Safety and Pandemic</vt:lpstr>
      <vt:lpstr>Safety and Pandemic</vt:lpstr>
      <vt:lpstr>Safety and Pandemic</vt:lpstr>
      <vt:lpstr>Safety and Pandemic</vt:lpstr>
      <vt:lpstr>PowerPoint Presentation</vt:lpstr>
      <vt:lpstr>PowerPoint Presentation</vt:lpstr>
      <vt:lpstr>How do we respond to consumers and the community?</vt:lpstr>
      <vt:lpstr>What did we do?</vt:lpstr>
      <vt:lpstr>What did we do to reach others in the community?</vt:lpstr>
      <vt:lpstr>Continued support of the community…  </vt:lpstr>
      <vt:lpstr>PowerPoint Presentation</vt:lpstr>
      <vt:lpstr>Staff experience navigating work and living in the community through pandemic…</vt:lpstr>
      <vt:lpstr>PowerPoint Presentation</vt:lpstr>
      <vt:lpstr>PowerPoint Presentation</vt:lpstr>
      <vt:lpstr>    Sample of training slides</vt:lpstr>
      <vt:lpstr>Self-Care is critical </vt:lpstr>
      <vt:lpstr>Just breathe before responding, reacting, review, …</vt:lpstr>
      <vt:lpstr>When you find you are overly worried or stuck thinking about something ask yourself these questions:</vt:lpstr>
      <vt:lpstr>Maintain social connectedness</vt:lpstr>
      <vt:lpstr>Embrace positivity and avoid negativity</vt:lpstr>
      <vt:lpstr>Relaxation can help (activity)</vt:lpstr>
      <vt:lpstr>PowerPoint Presentation</vt:lpstr>
      <vt:lpstr>Name and honor feelings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Self-Care is important</dc:title>
  <dc:creator>Angela Chew</dc:creator>
  <cp:lastModifiedBy>Angela Chew</cp:lastModifiedBy>
  <cp:revision>75</cp:revision>
  <dcterms:created xsi:type="dcterms:W3CDTF">2020-01-06T19:03:39Z</dcterms:created>
  <dcterms:modified xsi:type="dcterms:W3CDTF">2021-09-08T14:48:16Z</dcterms:modified>
</cp:coreProperties>
</file>