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Average"/>
      <p:regular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Average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Oswald-bold.fntdata"/><Relationship Id="rId12" Type="http://schemas.openxmlformats.org/officeDocument/2006/relationships/slide" Target="slides/slide7.xml"/><Relationship Id="rId23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93e7cefe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93e7cefe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549eebf0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549eebf0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549eebf05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549eebf0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edd4b8b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edd4b8b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549eebf0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549eebf0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549eebf0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549eebf0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d66b861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d66b861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549eebf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549eebf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549eebf0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549eebf0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549eebf0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549eebf0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549eebf0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549eebf0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549eebf0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549eebf0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93e7cef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93e7cef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549eebf0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549eebf0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93e7cefe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93e7cefe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alihalltraining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Promoting Motivational Interviewing Spirit and Skills with Paraprofessional Staff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3263725"/>
            <a:ext cx="8520600" cy="12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MI “in the water” of your organization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4250" y="4040275"/>
            <a:ext cx="2312025" cy="10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MI Overview- Skills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Enhancing confidence: the change must be perceived as both important and </a:t>
            </a:r>
            <a:r>
              <a:rPr i="1" lang="en"/>
              <a:t>possible. </a:t>
            </a:r>
            <a:r>
              <a:rPr lang="en"/>
              <a:t> The use of confidence rulers is great here.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Rolling with resistance: the staff person arguing for change will actually </a:t>
            </a:r>
            <a:r>
              <a:rPr lang="en"/>
              <a:t>increase</a:t>
            </a:r>
            <a:r>
              <a:rPr lang="en"/>
              <a:t> the client’s argument against change.  Instead- reflect reflect reflect, confirm that change is their choice, reframe, shift focus.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Reflections can be simple, amplified, or double-sided.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Passing Spirit and Skills to Paraprofessional Staff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resistance can you anticipate?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Modeling the ability to roll with resistance/hesitation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 your own MI skills in supervision- model it!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 the OARS skills when communicating with staff and clients: open-ended questions, affirmations, reflective listening, summarizing.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Notice and reflect change talk in everyone!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Supervision Sessions and Mid-Level Management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/>
              <a:t>nefarious</a:t>
            </a:r>
            <a:r>
              <a:rPr lang="en"/>
              <a:t> “but”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Reflections should </a:t>
            </a:r>
            <a:r>
              <a:rPr lang="en"/>
              <a:t>outweigh</a:t>
            </a:r>
            <a:r>
              <a:rPr lang="en"/>
              <a:t> questions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Modeling using the language that helps staff seek their own solutions, curb offering suggestions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Role play</a:t>
            </a:r>
            <a:r>
              <a:rPr lang="en"/>
              <a:t> in supervision to provide an opportunity for staff to practice and receive immediately feedback	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Apply MI with your staff when they present their own challenges!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Ways to Incorporate MI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the behavior and language in meetings beyond supervisions (e.g. Event Planning, All Staff)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Review the company’s mission statement and values - is independence and consumer choice prioritized?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Consider ongoing training or educational components to regular meetings and host “refreshers”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</a:t>
            </a:r>
            <a:r>
              <a:rPr lang="en"/>
              <a:t> Training Opportunities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Web-based trainings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Questions, Comments, What has already worked?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Share your stories!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 and Resources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MINT (Motivational Interviewing Network of Trainers)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Ali Hall (MINT trainer-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http://www.alihalltraining.com/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https://motivationalinterviewing.org/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Anecdotes from MI “in the water”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Language modeling (never say but!?)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Company party- MI reflection jokes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Slipping MI references into other topics and presentations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this session include: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Reasons for growing MI in your organization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Changing the language of leadership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Including mid-level leadership!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 overview- Spirit and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Formal methods for </a:t>
            </a:r>
            <a:r>
              <a:rPr lang="en"/>
              <a:t>increasing</a:t>
            </a:r>
            <a:r>
              <a:rPr lang="en"/>
              <a:t> MI knowledge for all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Informal methods for </a:t>
            </a:r>
            <a:r>
              <a:rPr lang="en"/>
              <a:t>building</a:t>
            </a:r>
            <a:r>
              <a:rPr lang="en"/>
              <a:t> MI skills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encourage MI?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Evidence based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Doesn’t require an advanced degree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Appropriate for most populations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We’re in the business of working toward change!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Shaping your everyday language 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“Buts” are replaced with “and” or “and yet”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Change language ends the sentence (leave the change taste in your mouth!)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Why question when you can reflect? (AKA: it sounds like asking a question feels natural, and yet you are exploring whether a reflection adds more to the conversation in the long-term.)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MI-based language so much that your staff rolls their eyes at you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MI Overview- Spirit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“A collaborative, goal-oriented style of communication with particular attention to the language of change. It is designed to strengthen personal motivation for and commitment to a specific goal by eliciting and exploring the person’s own reasons for change within an atmosphere of acceptance and compassion.”</a:t>
            </a:r>
            <a:endParaRPr sz="20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(Miller &amp; Rollnick, 2013)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MI Overview- Spirit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way we interact with a person can raise or lower their motivation.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Think about this in your own life...how do you react when told, “you can’t”?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r>
              <a:rPr lang="en"/>
              <a:t> is finding out what things are important to the person and what plan will work best for attaining them.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we seek change, we must have the </a:t>
            </a:r>
            <a:r>
              <a:rPr lang="en"/>
              <a:t>desire</a:t>
            </a:r>
            <a:r>
              <a:rPr lang="en"/>
              <a:t> to achieve an outcome (importance), belief that it can be achieved (confidence), and a belief that the change is freely chosen (autonomy.)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MI Overview- Skills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416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Fundamentals of the MI style: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Listen to the other person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 the other person’s motivation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Resist the “righting” reflex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Empower the other person</a:t>
            </a:r>
            <a:endParaRPr/>
          </a:p>
        </p:txBody>
      </p:sp>
      <p:sp>
        <p:nvSpPr>
          <p:cNvPr id="104" name="Google Shape;104;p20"/>
          <p:cNvSpPr txBox="1"/>
          <p:nvPr/>
        </p:nvSpPr>
        <p:spPr>
          <a:xfrm>
            <a:off x="4632850" y="1176725"/>
            <a:ext cx="41994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Fundamental MI Principles: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Roll with resistance</a:t>
            </a:r>
            <a:b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Express empathy</a:t>
            </a:r>
            <a:b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Develop Discrepancy</a:t>
            </a:r>
            <a:b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Support Self-Efficacy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MI Overview- Skills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Expressing Empathy: persons served explore solutions for their own dilemmas, keeping our own agendas under wraps, reflections, use of “we”, asking permission before informing/providing suggestions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Developing Discrepancy: motivational exchange to highlight contrast between behavior and core values and/or between behavior and future goals.  The goal is for the person served (not us!) to make the argument for change.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