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7" r:id="rId8"/>
    <p:sldId id="263" r:id="rId9"/>
    <p:sldId id="266" r:id="rId10"/>
    <p:sldId id="261" r:id="rId11"/>
    <p:sldId id="268" r:id="rId12"/>
    <p:sldId id="264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szurek@swsix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ptimizeaging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Expanding BH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Amanda Szurek, Deputy Director of Operations, SBHM,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to Outpatient Clinics:  MMHT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Partnership with Beacon HealthOptions </a:t>
            </a:r>
          </a:p>
          <a:p>
            <a:pPr lvl="1"/>
            <a:r>
              <a:rPr lang="en-US" sz="2400" dirty="0" smtClean="0"/>
              <a:t>Provider Network “All Call” to Outpatient Clinics </a:t>
            </a:r>
          </a:p>
          <a:p>
            <a:pPr lvl="1"/>
            <a:r>
              <a:rPr lang="en-US" sz="2400" dirty="0" smtClean="0"/>
              <a:t>Facilitated Opportunities to Discuss the Service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dirty="0" smtClean="0"/>
              <a:t>Engaged providers who sponsored their clinicians in attending the Geriatric Training Series</a:t>
            </a:r>
          </a:p>
          <a:p>
            <a:r>
              <a:rPr lang="en-US" dirty="0" smtClean="0"/>
              <a:t>Offered an Enhanced Rate to deliver MMHT to our priority population (CHC with LTSS/HCBS)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6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to Aging and Nursing Facilities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Beacon HealthOptions:</a:t>
            </a:r>
          </a:p>
          <a:p>
            <a:pPr lvl="1"/>
            <a:r>
              <a:rPr lang="en-US" sz="3200" dirty="0" smtClean="0"/>
              <a:t>Nursing Facility Survey</a:t>
            </a:r>
          </a:p>
          <a:p>
            <a:pPr lvl="1"/>
            <a:r>
              <a:rPr lang="en-US" sz="3200" dirty="0" smtClean="0"/>
              <a:t>Behavioral Health 101 Webinars</a:t>
            </a:r>
          </a:p>
          <a:p>
            <a:r>
              <a:rPr lang="en-US" sz="3200" dirty="0" smtClean="0"/>
              <a:t>County Partners</a:t>
            </a:r>
          </a:p>
          <a:p>
            <a:pPr lvl="1"/>
            <a:r>
              <a:rPr lang="en-US" sz="3200" dirty="0"/>
              <a:t>Area Agency on </a:t>
            </a:r>
            <a:r>
              <a:rPr lang="en-US" sz="3200" dirty="0" smtClean="0"/>
              <a:t>Aging</a:t>
            </a:r>
          </a:p>
          <a:p>
            <a:pPr lvl="1"/>
            <a:r>
              <a:rPr lang="en-US" sz="3200" dirty="0" smtClean="0"/>
              <a:t>Human Services Models </a:t>
            </a:r>
          </a:p>
        </p:txBody>
      </p:sp>
    </p:spTree>
    <p:extLst>
      <p:ext uri="{BB962C8B-B14F-4D97-AF65-F5344CB8AC3E}">
        <p14:creationId xmlns:p14="http://schemas.microsoft.com/office/powerpoint/2010/main" val="5760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Expansion: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COVID</a:t>
            </a:r>
          </a:p>
          <a:p>
            <a:r>
              <a:rPr lang="en-US" dirty="0" smtClean="0"/>
              <a:t>History of Silos</a:t>
            </a:r>
          </a:p>
          <a:p>
            <a:r>
              <a:rPr lang="en-US" dirty="0" smtClean="0"/>
              <a:t>Provider Engagement</a:t>
            </a:r>
          </a:p>
          <a:p>
            <a:pPr lvl="1"/>
            <a:r>
              <a:rPr lang="en-US" sz="2400" dirty="0" smtClean="0"/>
              <a:t>Changes in Workforce</a:t>
            </a:r>
          </a:p>
          <a:p>
            <a:pPr lvl="1"/>
            <a:r>
              <a:rPr lang="en-US" sz="2400" dirty="0" smtClean="0"/>
              <a:t>Productivity Concerns</a:t>
            </a:r>
          </a:p>
          <a:p>
            <a:pPr lvl="1"/>
            <a:r>
              <a:rPr lang="en-US" sz="2400" dirty="0" smtClean="0"/>
              <a:t>Outreach and Education to AAA, Nursing Facilities, Senior Centers needed</a:t>
            </a:r>
          </a:p>
          <a:p>
            <a:pPr lvl="1"/>
            <a:r>
              <a:rPr lang="en-US" sz="2400" dirty="0" smtClean="0"/>
              <a:t>Nursing Facility Requirements </a:t>
            </a:r>
            <a:endParaRPr lang="en-US" dirty="0"/>
          </a:p>
          <a:p>
            <a:pPr lvl="1"/>
            <a:r>
              <a:rPr lang="en-US" sz="2400" dirty="0" smtClean="0"/>
              <a:t>Adding MMHT to Program Descriptions/</a:t>
            </a:r>
            <a:r>
              <a:rPr lang="en-US" sz="2400" dirty="0" err="1" smtClean="0"/>
              <a:t>PROMISe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16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4364"/>
            <a:ext cx="9613861" cy="4005789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Beacon HealthOptions</a:t>
            </a:r>
          </a:p>
          <a:p>
            <a:pPr lvl="1"/>
            <a:r>
              <a:rPr lang="en-US" sz="3400" dirty="0" smtClean="0"/>
              <a:t>Developed information for their Provider Network detailing how to become a provider of MMHT for both the general population and our specialty population (To be distributed in the near future)</a:t>
            </a:r>
          </a:p>
          <a:p>
            <a:r>
              <a:rPr lang="en-US" sz="3400" dirty="0" smtClean="0"/>
              <a:t>County Partners</a:t>
            </a:r>
          </a:p>
          <a:p>
            <a:pPr lvl="1"/>
            <a:r>
              <a:rPr lang="en-US" sz="3400" dirty="0" smtClean="0"/>
              <a:t>Continue to support training and recruitment efforts</a:t>
            </a:r>
          </a:p>
          <a:p>
            <a:pPr lvl="1"/>
            <a:r>
              <a:rPr lang="en-US" sz="3400" dirty="0" smtClean="0"/>
              <a:t>Ongoing collaboration and outreach to Aging and MH Provider Systems</a:t>
            </a:r>
          </a:p>
          <a:p>
            <a:r>
              <a:rPr lang="en-US" sz="3400" dirty="0" smtClean="0"/>
              <a:t>SBHM Inc.</a:t>
            </a:r>
          </a:p>
          <a:p>
            <a:pPr lvl="1"/>
            <a:r>
              <a:rPr lang="en-US" sz="3400" dirty="0" smtClean="0"/>
              <a:t>Coordinate and fund Geriatric Training Series</a:t>
            </a:r>
          </a:p>
          <a:p>
            <a:pPr lvl="1"/>
            <a:r>
              <a:rPr lang="en-US" sz="3400" dirty="0" smtClean="0"/>
              <a:t>Support Counties and Providers to develop MMHT for the specialty population</a:t>
            </a:r>
          </a:p>
          <a:p>
            <a:pPr lvl="1"/>
            <a:r>
              <a:rPr lang="en-US" sz="3400" dirty="0" smtClean="0"/>
              <a:t>Facilitate cross-systems collaboration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633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Amanda Szurek </a:t>
            </a:r>
            <a:r>
              <a:rPr lang="en-US" sz="4000" dirty="0" smtClean="0">
                <a:hlinkClick r:id="rId2"/>
              </a:rPr>
              <a:t>aszurek@swsix.com</a:t>
            </a:r>
            <a:r>
              <a:rPr lang="en-US" sz="4000" dirty="0" smtClean="0"/>
              <a:t> </a:t>
            </a:r>
          </a:p>
          <a:p>
            <a:pPr marL="0" indent="0" algn="ctr">
              <a:buNone/>
            </a:pPr>
            <a:r>
              <a:rPr lang="en-US" sz="4000" dirty="0" smtClean="0"/>
              <a:t>724-657-3470 ext. 135 </a:t>
            </a:r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030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Introduction of CHC: The Impact on BH HealthChoices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Addition of a new population to serve:</a:t>
            </a:r>
          </a:p>
          <a:p>
            <a:pPr lvl="1"/>
            <a:r>
              <a:rPr lang="en-US" sz="3000" dirty="0" smtClean="0"/>
              <a:t>Aging</a:t>
            </a:r>
          </a:p>
          <a:p>
            <a:pPr lvl="1"/>
            <a:r>
              <a:rPr lang="en-US" sz="3000" dirty="0" smtClean="0"/>
              <a:t>OBRA*</a:t>
            </a:r>
          </a:p>
          <a:p>
            <a:pPr lvl="1"/>
            <a:r>
              <a:rPr lang="en-US" sz="3000" dirty="0" smtClean="0"/>
              <a:t>Attendant Care*</a:t>
            </a:r>
          </a:p>
          <a:p>
            <a:pPr lvl="1"/>
            <a:r>
              <a:rPr lang="en-US" sz="3000" dirty="0" err="1" smtClean="0"/>
              <a:t>Commcare</a:t>
            </a:r>
            <a:r>
              <a:rPr lang="en-US" sz="3000" dirty="0" smtClean="0"/>
              <a:t>*</a:t>
            </a:r>
          </a:p>
          <a:p>
            <a:pPr marL="457200" lvl="1" indent="0">
              <a:buNone/>
            </a:pPr>
            <a:r>
              <a:rPr lang="en-US" sz="3000" dirty="0" smtClean="0"/>
              <a:t>*If over 21yrs. of age* </a:t>
            </a:r>
          </a:p>
          <a:p>
            <a:r>
              <a:rPr lang="en-US" sz="3000" dirty="0" smtClean="0"/>
              <a:t>Changes for Dually Diagnosed </a:t>
            </a:r>
            <a:r>
              <a:rPr lang="en-US" sz="3000" dirty="0" smtClean="0"/>
              <a:t>members </a:t>
            </a:r>
            <a:r>
              <a:rPr lang="en-US" sz="3000" dirty="0" smtClean="0"/>
              <a:t>with their Physical Health MCO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SBHM, Inc. Priority Population: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82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Individuals who are experiencing MH symptoms and have Long Term Services and Supports (HCBS)</a:t>
            </a:r>
            <a:endParaRPr lang="en-US" sz="3600" dirty="0"/>
          </a:p>
          <a:p>
            <a:pPr lvl="1"/>
            <a:r>
              <a:rPr lang="en-US" sz="3600" dirty="0" smtClean="0"/>
              <a:t>At risk for </a:t>
            </a:r>
            <a:r>
              <a:rPr lang="en-US" sz="3600" dirty="0" smtClean="0"/>
              <a:t>out-of</a:t>
            </a:r>
            <a:r>
              <a:rPr lang="en-US" sz="3600" dirty="0"/>
              <a:t>-</a:t>
            </a:r>
            <a:r>
              <a:rPr lang="en-US" sz="3600" dirty="0" smtClean="0"/>
              <a:t>home </a:t>
            </a:r>
            <a:r>
              <a:rPr lang="en-US" sz="3600" dirty="0" smtClean="0"/>
              <a:t>placement</a:t>
            </a:r>
          </a:p>
          <a:p>
            <a:pPr lvl="1"/>
            <a:r>
              <a:rPr lang="en-US" sz="3600" dirty="0" smtClean="0"/>
              <a:t>Complex medical needs</a:t>
            </a:r>
          </a:p>
          <a:p>
            <a:pPr lvl="1"/>
            <a:r>
              <a:rPr lang="en-US" sz="3600" dirty="0" smtClean="0"/>
              <a:t>Nursing Facility Clinically Eligible </a:t>
            </a:r>
          </a:p>
          <a:p>
            <a:pPr lvl="1"/>
            <a:r>
              <a:rPr lang="en-US" sz="3600" dirty="0" smtClean="0"/>
              <a:t>Dually Eligible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Concierge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94" y="2170619"/>
            <a:ext cx="9613861" cy="3599316"/>
          </a:xfrm>
        </p:spPr>
        <p:txBody>
          <a:bodyPr/>
          <a:lstStyle/>
          <a:p>
            <a:r>
              <a:rPr lang="en-US" sz="2800" dirty="0" smtClean="0"/>
              <a:t>Point of Contact at County MH Office </a:t>
            </a:r>
          </a:p>
          <a:p>
            <a:r>
              <a:rPr lang="en-US" sz="2800" dirty="0" smtClean="0"/>
              <a:t>Assist with accessing BH Services for CHC Members with </a:t>
            </a:r>
            <a:r>
              <a:rPr lang="en-US" sz="2800" dirty="0" smtClean="0"/>
              <a:t>LTSS/HCBS Waiver</a:t>
            </a:r>
            <a:endParaRPr lang="en-US" sz="2800" dirty="0" smtClean="0"/>
          </a:p>
          <a:p>
            <a:r>
              <a:rPr lang="en-US" sz="2800" dirty="0" smtClean="0"/>
              <a:t>Connect with CHC BH Coordinators and Beacon Health Options; Meetings held with each CHC-MCO</a:t>
            </a:r>
          </a:p>
          <a:p>
            <a:r>
              <a:rPr lang="en-US" sz="2800" dirty="0" smtClean="0"/>
              <a:t>Facilitate outreach to MH Providers to connect Members with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Qualified Clinicians for the Population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Limited curricula on Geriatric Behavioral Health in post-secondary education (typically 3-6 hrs. of total graduate level programming)</a:t>
            </a:r>
          </a:p>
          <a:p>
            <a:r>
              <a:rPr lang="en-US" sz="2800" dirty="0" smtClean="0"/>
              <a:t>Specialties focusing </a:t>
            </a:r>
            <a:r>
              <a:rPr lang="en-US" sz="2800" dirty="0" smtClean="0"/>
              <a:t>broadly on </a:t>
            </a:r>
            <a:r>
              <a:rPr lang="en-US" sz="2800" dirty="0" smtClean="0"/>
              <a:t>Youth or Adults</a:t>
            </a:r>
          </a:p>
          <a:p>
            <a:r>
              <a:rPr lang="en-US" sz="2800" dirty="0" smtClean="0"/>
              <a:t>Limited access to advance practice clinicians</a:t>
            </a:r>
          </a:p>
          <a:p>
            <a:r>
              <a:rPr lang="en-US" sz="2800" dirty="0" smtClean="0"/>
              <a:t>Severe shortage of Geriatric Psychiatrists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Partnership: Optimize Aging and SBHM,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62327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SBHM contracted with Linda Shumaker of </a:t>
            </a:r>
            <a:r>
              <a:rPr lang="en-US" sz="3000" dirty="0"/>
              <a:t>Optimize Aging (</a:t>
            </a:r>
            <a:r>
              <a:rPr lang="en-US" sz="3000" dirty="0">
                <a:hlinkClick r:id="rId2"/>
              </a:rPr>
              <a:t>https://</a:t>
            </a:r>
            <a:r>
              <a:rPr lang="en-US" sz="3000" dirty="0" smtClean="0">
                <a:hlinkClick r:id="rId2"/>
              </a:rPr>
              <a:t>optimizeaging.com</a:t>
            </a:r>
            <a:r>
              <a:rPr lang="en-US" sz="3000" dirty="0" smtClean="0"/>
              <a:t>)  to offer 25 hr. CEUs in Geriatric training to clinicians within our nine county region. </a:t>
            </a:r>
          </a:p>
          <a:p>
            <a:r>
              <a:rPr lang="en-US" sz="3000" dirty="0" smtClean="0"/>
              <a:t>Over the course of 5 years, 126 clinicians have been trained. </a:t>
            </a:r>
          </a:p>
          <a:p>
            <a:r>
              <a:rPr lang="en-US" sz="3000" dirty="0" smtClean="0"/>
              <a:t>The clinician names/organizations are provided to Beacon HealthOptions who then direct specialty referrals to these clinicians.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Treatment for the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Medicare</a:t>
            </a:r>
          </a:p>
          <a:p>
            <a:pPr lvl="1"/>
            <a:r>
              <a:rPr lang="en-US" sz="2800" dirty="0" smtClean="0"/>
              <a:t>Enrolled Providers</a:t>
            </a:r>
          </a:p>
          <a:p>
            <a:pPr lvl="1"/>
            <a:r>
              <a:rPr lang="en-US" sz="2800" dirty="0" smtClean="0"/>
              <a:t>Requirements (Physician Oversight, LCSW, Clinic Based)</a:t>
            </a:r>
          </a:p>
          <a:p>
            <a:pPr lvl="1"/>
            <a:r>
              <a:rPr lang="en-US" sz="2800" dirty="0" smtClean="0"/>
              <a:t>Waiting Lists</a:t>
            </a:r>
          </a:p>
          <a:p>
            <a:r>
              <a:rPr lang="en-US" sz="2800" dirty="0" smtClean="0"/>
              <a:t>Stigma</a:t>
            </a:r>
          </a:p>
          <a:p>
            <a:r>
              <a:rPr lang="en-US" sz="2800" dirty="0" smtClean="0"/>
              <a:t>Health/Mobility Challenges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Mental Health 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a covered service under Medicare which means dually eligible individuals can receive the service through BH HealthChoices; Master’s level clinicians and LPCs can then serve people who have Medicare</a:t>
            </a:r>
          </a:p>
          <a:p>
            <a:r>
              <a:rPr lang="en-US" sz="2800" dirty="0" smtClean="0"/>
              <a:t>Can meet people where they are in their community</a:t>
            </a:r>
          </a:p>
          <a:p>
            <a:r>
              <a:rPr lang="en-US" sz="2800" dirty="0" smtClean="0"/>
              <a:t>Allows for greater engagement 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7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Included in MMHT: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Assessment</a:t>
            </a:r>
          </a:p>
          <a:p>
            <a:r>
              <a:rPr lang="en-US" sz="3200" dirty="0" smtClean="0"/>
              <a:t>Individual Therapy</a:t>
            </a:r>
          </a:p>
          <a:p>
            <a:r>
              <a:rPr lang="en-US" sz="3200" dirty="0" smtClean="0"/>
              <a:t>Group Therapy</a:t>
            </a:r>
          </a:p>
          <a:p>
            <a:r>
              <a:rPr lang="en-US" sz="3200" dirty="0" smtClean="0"/>
              <a:t>Family Therapy</a:t>
            </a:r>
          </a:p>
          <a:p>
            <a:r>
              <a:rPr lang="en-US" sz="3200" dirty="0" smtClean="0"/>
              <a:t>Medication Management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854</TotalTime>
  <Words>544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Expanding BH Access</vt:lpstr>
      <vt:lpstr>The Introduction of CHC: The Impact on BH HealthChoices</vt:lpstr>
      <vt:lpstr>SBHM, Inc. Priority Population:</vt:lpstr>
      <vt:lpstr>County Concierge </vt:lpstr>
      <vt:lpstr>Qualified Clinicians for the Population </vt:lpstr>
      <vt:lpstr>Partnership: Optimize Aging and SBHM, Inc.</vt:lpstr>
      <vt:lpstr>Barriers to Treatment for the Population</vt:lpstr>
      <vt:lpstr>Mobile Mental Health Treatment </vt:lpstr>
      <vt:lpstr>Services Included in MMHT:</vt:lpstr>
      <vt:lpstr>Outreach to Outpatient Clinics:  MMHT  </vt:lpstr>
      <vt:lpstr>Outreach to Aging and Nursing Facilities </vt:lpstr>
      <vt:lpstr>Challenges to Expansion: </vt:lpstr>
      <vt:lpstr>Moving Forward </vt:lpstr>
      <vt:lpstr>Questions?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BH Access</dc:title>
  <dc:creator>Amanda Szurek</dc:creator>
  <cp:lastModifiedBy>Amanda Szurek</cp:lastModifiedBy>
  <cp:revision>31</cp:revision>
  <dcterms:created xsi:type="dcterms:W3CDTF">2021-08-26T15:02:47Z</dcterms:created>
  <dcterms:modified xsi:type="dcterms:W3CDTF">2021-09-03T16:33:34Z</dcterms:modified>
</cp:coreProperties>
</file>