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302" r:id="rId2"/>
    <p:sldId id="319" r:id="rId3"/>
    <p:sldId id="330" r:id="rId4"/>
    <p:sldId id="331" r:id="rId5"/>
    <p:sldId id="332" r:id="rId6"/>
    <p:sldId id="333" r:id="rId7"/>
    <p:sldId id="322" r:id="rId8"/>
    <p:sldId id="325" r:id="rId9"/>
    <p:sldId id="324" r:id="rId10"/>
    <p:sldId id="326" r:id="rId11"/>
    <p:sldId id="328" r:id="rId12"/>
    <p:sldId id="329" r:id="rId13"/>
    <p:sldId id="335" r:id="rId14"/>
    <p:sldId id="334" r:id="rId15"/>
    <p:sldId id="327" r:id="rId16"/>
    <p:sldId id="321" r:id="rId17"/>
    <p:sldId id="261" r:id="rId18"/>
    <p:sldId id="257" r:id="rId19"/>
    <p:sldId id="320" r:id="rId20"/>
    <p:sldId id="286" r:id="rId21"/>
    <p:sldId id="289" r:id="rId22"/>
    <p:sldId id="281" r:id="rId23"/>
    <p:sldId id="282" r:id="rId24"/>
    <p:sldId id="288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Montserrat Medium" panose="020B060402020202020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966FF"/>
    <a:srgbClr val="AD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48CA09-6E9C-4A55-AB36-ADB28021AD5D}" v="7" dt="2021-08-18T16:53:21.109"/>
    <p1510:client id="{C5FFD4C6-832E-46D3-907E-F35E3C0B4511}" v="4" dt="2021-08-17T20:37:58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94"/>
  </p:normalViewPr>
  <p:slideViewPr>
    <p:cSldViewPr snapToGrid="0" snapToObjects="1">
      <p:cViewPr varScale="1">
        <p:scale>
          <a:sx n="118" d="100"/>
          <a:sy n="118" d="100"/>
        </p:scale>
        <p:origin x="10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97E62F-5C99-40E8-9BCB-B78C39BC629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9439896-5AB3-4CC0-9104-BD3D2573892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Interpreting behavior</a:t>
          </a:r>
        </a:p>
      </dgm:t>
    </dgm:pt>
    <dgm:pt modelId="{63EF0134-4012-4363-B592-2B4C1E2CED48}" type="parTrans" cxnId="{52DC900F-C72B-4AD8-BC72-70AA50892F43}">
      <dgm:prSet/>
      <dgm:spPr/>
      <dgm:t>
        <a:bodyPr/>
        <a:lstStyle/>
        <a:p>
          <a:endParaRPr lang="en-US"/>
        </a:p>
      </dgm:t>
    </dgm:pt>
    <dgm:pt modelId="{73906FD2-4D73-472E-AAEC-3C8857370A73}" type="sibTrans" cxnId="{52DC900F-C72B-4AD8-BC72-70AA50892F43}">
      <dgm:prSet/>
      <dgm:spPr/>
      <dgm:t>
        <a:bodyPr/>
        <a:lstStyle/>
        <a:p>
          <a:endParaRPr lang="en-US"/>
        </a:p>
      </dgm:t>
    </dgm:pt>
    <dgm:pt modelId="{A400A0AB-0A12-42A2-AFC7-48018EDBB02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Critical thinking about assessment and planning</a:t>
          </a:r>
        </a:p>
      </dgm:t>
    </dgm:pt>
    <dgm:pt modelId="{C1927E56-B87B-4C30-B4F0-3142F6036D9B}" type="parTrans" cxnId="{A6277ADB-E4E4-4D70-9817-BC3601BDF951}">
      <dgm:prSet/>
      <dgm:spPr/>
      <dgm:t>
        <a:bodyPr/>
        <a:lstStyle/>
        <a:p>
          <a:endParaRPr lang="en-US"/>
        </a:p>
      </dgm:t>
    </dgm:pt>
    <dgm:pt modelId="{57422227-F404-4036-BBBB-DC167B993EA9}" type="sibTrans" cxnId="{A6277ADB-E4E4-4D70-9817-BC3601BDF951}">
      <dgm:prSet/>
      <dgm:spPr/>
      <dgm:t>
        <a:bodyPr/>
        <a:lstStyle/>
        <a:p>
          <a:endParaRPr lang="en-US"/>
        </a:p>
      </dgm:t>
    </dgm:pt>
    <dgm:pt modelId="{36271404-7D4A-4F23-9D9E-EDAB3381173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Care conveyed and interactions</a:t>
          </a:r>
        </a:p>
      </dgm:t>
    </dgm:pt>
    <dgm:pt modelId="{FB2EF290-749F-4C3F-B1C9-1326EC78F259}" type="parTrans" cxnId="{77B06617-7372-45C0-934E-9FCD02022C7F}">
      <dgm:prSet/>
      <dgm:spPr/>
      <dgm:t>
        <a:bodyPr/>
        <a:lstStyle/>
        <a:p>
          <a:endParaRPr lang="en-US"/>
        </a:p>
      </dgm:t>
    </dgm:pt>
    <dgm:pt modelId="{1E0221D5-6799-4F2F-A1F9-0933D7210C24}" type="sibTrans" cxnId="{77B06617-7372-45C0-934E-9FCD02022C7F}">
      <dgm:prSet/>
      <dgm:spPr/>
      <dgm:t>
        <a:bodyPr/>
        <a:lstStyle/>
        <a:p>
          <a:endParaRPr lang="en-US"/>
        </a:p>
      </dgm:t>
    </dgm:pt>
    <dgm:pt modelId="{EE454BFC-ED78-4C70-ABF8-571136251B3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Others’ perceptions</a:t>
          </a:r>
        </a:p>
      </dgm:t>
    </dgm:pt>
    <dgm:pt modelId="{2F67A1F1-C3AE-4637-AD4F-680C6B3AD767}" type="parTrans" cxnId="{8C8EA9AE-4BB4-448B-8206-B1A6B3D8963C}">
      <dgm:prSet/>
      <dgm:spPr/>
      <dgm:t>
        <a:bodyPr/>
        <a:lstStyle/>
        <a:p>
          <a:endParaRPr lang="en-US"/>
        </a:p>
      </dgm:t>
    </dgm:pt>
    <dgm:pt modelId="{B3FABA2C-92CC-4A94-AD32-B85DFFD7B4A4}" type="sibTrans" cxnId="{8C8EA9AE-4BB4-448B-8206-B1A6B3D8963C}">
      <dgm:prSet/>
      <dgm:spPr/>
      <dgm:t>
        <a:bodyPr/>
        <a:lstStyle/>
        <a:p>
          <a:endParaRPr lang="en-US"/>
        </a:p>
      </dgm:t>
    </dgm:pt>
    <dgm:pt modelId="{E4E9EEFC-7165-4F1C-ACA2-C5D78A950A75}" type="pres">
      <dgm:prSet presAssocID="{F697E62F-5C99-40E8-9BCB-B78C39BC629A}" presName="root" presStyleCnt="0">
        <dgm:presLayoutVars>
          <dgm:dir/>
          <dgm:resizeHandles val="exact"/>
        </dgm:presLayoutVars>
      </dgm:prSet>
      <dgm:spPr/>
    </dgm:pt>
    <dgm:pt modelId="{6CC08687-8DA6-43CE-B071-77E5B125127F}" type="pres">
      <dgm:prSet presAssocID="{29439896-5AB3-4CC0-9104-BD3D25738929}" presName="compNode" presStyleCnt="0"/>
      <dgm:spPr/>
    </dgm:pt>
    <dgm:pt modelId="{462AA715-4BE1-4AC2-A2FA-DAF8D6828FE5}" type="pres">
      <dgm:prSet presAssocID="{29439896-5AB3-4CC0-9104-BD3D25738929}" presName="iconBgRect" presStyleLbl="bgShp" presStyleIdx="0" presStyleCnt="4"/>
      <dgm:spPr/>
    </dgm:pt>
    <dgm:pt modelId="{804FB05B-6424-4B0A-A01F-5B1F7EC64721}" type="pres">
      <dgm:prSet presAssocID="{29439896-5AB3-4CC0-9104-BD3D2573892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1BFD8BB-559B-488C-B031-775148BD7B37}" type="pres">
      <dgm:prSet presAssocID="{29439896-5AB3-4CC0-9104-BD3D25738929}" presName="spaceRect" presStyleCnt="0"/>
      <dgm:spPr/>
    </dgm:pt>
    <dgm:pt modelId="{0F7AE223-DB13-4834-9BD8-722FC4328130}" type="pres">
      <dgm:prSet presAssocID="{29439896-5AB3-4CC0-9104-BD3D25738929}" presName="textRect" presStyleLbl="revTx" presStyleIdx="0" presStyleCnt="4">
        <dgm:presLayoutVars>
          <dgm:chMax val="1"/>
          <dgm:chPref val="1"/>
        </dgm:presLayoutVars>
      </dgm:prSet>
      <dgm:spPr/>
    </dgm:pt>
    <dgm:pt modelId="{C493EDF5-D36D-4C60-A0BE-6CD0035005F4}" type="pres">
      <dgm:prSet presAssocID="{73906FD2-4D73-472E-AAEC-3C8857370A73}" presName="sibTrans" presStyleCnt="0"/>
      <dgm:spPr/>
    </dgm:pt>
    <dgm:pt modelId="{986878BB-67E6-4126-B7D3-389F4879D7AF}" type="pres">
      <dgm:prSet presAssocID="{A400A0AB-0A12-42A2-AFC7-48018EDBB024}" presName="compNode" presStyleCnt="0"/>
      <dgm:spPr/>
    </dgm:pt>
    <dgm:pt modelId="{ACE984C8-3F19-4526-966F-C98BA6F3FB9D}" type="pres">
      <dgm:prSet presAssocID="{A400A0AB-0A12-42A2-AFC7-48018EDBB024}" presName="iconBgRect" presStyleLbl="bgShp" presStyleIdx="1" presStyleCnt="4"/>
      <dgm:spPr/>
    </dgm:pt>
    <dgm:pt modelId="{7AADE9CF-A41A-455A-942B-A44C6133C72B}" type="pres">
      <dgm:prSet presAssocID="{A400A0AB-0A12-42A2-AFC7-48018EDBB02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68CA24F-1F54-48E4-9064-F874984FB99A}" type="pres">
      <dgm:prSet presAssocID="{A400A0AB-0A12-42A2-AFC7-48018EDBB024}" presName="spaceRect" presStyleCnt="0"/>
      <dgm:spPr/>
    </dgm:pt>
    <dgm:pt modelId="{57606E2C-2899-4CC9-9AF9-1CF18F5707EB}" type="pres">
      <dgm:prSet presAssocID="{A400A0AB-0A12-42A2-AFC7-48018EDBB024}" presName="textRect" presStyleLbl="revTx" presStyleIdx="1" presStyleCnt="4">
        <dgm:presLayoutVars>
          <dgm:chMax val="1"/>
          <dgm:chPref val="1"/>
        </dgm:presLayoutVars>
      </dgm:prSet>
      <dgm:spPr/>
    </dgm:pt>
    <dgm:pt modelId="{70451D2C-5135-440B-891B-7E44998ECC44}" type="pres">
      <dgm:prSet presAssocID="{57422227-F404-4036-BBBB-DC167B993EA9}" presName="sibTrans" presStyleCnt="0"/>
      <dgm:spPr/>
    </dgm:pt>
    <dgm:pt modelId="{4047DF2E-6821-4059-A2B3-09171BC9157B}" type="pres">
      <dgm:prSet presAssocID="{36271404-7D4A-4F23-9D9E-EDAB3381173A}" presName="compNode" presStyleCnt="0"/>
      <dgm:spPr/>
    </dgm:pt>
    <dgm:pt modelId="{238F7AC3-0B34-440F-AE7E-990C1138BAAE}" type="pres">
      <dgm:prSet presAssocID="{36271404-7D4A-4F23-9D9E-EDAB3381173A}" presName="iconBgRect" presStyleLbl="bgShp" presStyleIdx="2" presStyleCnt="4"/>
      <dgm:spPr/>
    </dgm:pt>
    <dgm:pt modelId="{13C42524-E3DD-4F7C-BD15-3B5C879997FC}" type="pres">
      <dgm:prSet presAssocID="{36271404-7D4A-4F23-9D9E-EDAB3381173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D7620D1C-E583-4F74-8A82-029532B4C55A}" type="pres">
      <dgm:prSet presAssocID="{36271404-7D4A-4F23-9D9E-EDAB3381173A}" presName="spaceRect" presStyleCnt="0"/>
      <dgm:spPr/>
    </dgm:pt>
    <dgm:pt modelId="{840E64DA-16E3-444B-919E-8CA9BE543B7E}" type="pres">
      <dgm:prSet presAssocID="{36271404-7D4A-4F23-9D9E-EDAB3381173A}" presName="textRect" presStyleLbl="revTx" presStyleIdx="2" presStyleCnt="4">
        <dgm:presLayoutVars>
          <dgm:chMax val="1"/>
          <dgm:chPref val="1"/>
        </dgm:presLayoutVars>
      </dgm:prSet>
      <dgm:spPr/>
    </dgm:pt>
    <dgm:pt modelId="{FAD37BCA-D5F2-4941-9FA6-BDFC6CF67ADE}" type="pres">
      <dgm:prSet presAssocID="{1E0221D5-6799-4F2F-A1F9-0933D7210C24}" presName="sibTrans" presStyleCnt="0"/>
      <dgm:spPr/>
    </dgm:pt>
    <dgm:pt modelId="{73468249-B125-4A11-A559-42BFB8EAD664}" type="pres">
      <dgm:prSet presAssocID="{EE454BFC-ED78-4C70-ABF8-571136251B3F}" presName="compNode" presStyleCnt="0"/>
      <dgm:spPr/>
    </dgm:pt>
    <dgm:pt modelId="{3972CA16-B9BC-42B0-86D7-E74D3059ED81}" type="pres">
      <dgm:prSet presAssocID="{EE454BFC-ED78-4C70-ABF8-571136251B3F}" presName="iconBgRect" presStyleLbl="bgShp" presStyleIdx="3" presStyleCnt="4"/>
      <dgm:spPr/>
    </dgm:pt>
    <dgm:pt modelId="{0F08F0BC-FB01-4D2A-95F4-D379371A0EEF}" type="pres">
      <dgm:prSet presAssocID="{EE454BFC-ED78-4C70-ABF8-571136251B3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76D6AA5-AB76-468B-B0E5-250B9B2F8516}" type="pres">
      <dgm:prSet presAssocID="{EE454BFC-ED78-4C70-ABF8-571136251B3F}" presName="spaceRect" presStyleCnt="0"/>
      <dgm:spPr/>
    </dgm:pt>
    <dgm:pt modelId="{81033F25-1F14-4789-BBC0-C02AEFE1A5B5}" type="pres">
      <dgm:prSet presAssocID="{EE454BFC-ED78-4C70-ABF8-571136251B3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2DC900F-C72B-4AD8-BC72-70AA50892F43}" srcId="{F697E62F-5C99-40E8-9BCB-B78C39BC629A}" destId="{29439896-5AB3-4CC0-9104-BD3D25738929}" srcOrd="0" destOrd="0" parTransId="{63EF0134-4012-4363-B592-2B4C1E2CED48}" sibTransId="{73906FD2-4D73-472E-AAEC-3C8857370A73}"/>
    <dgm:cxn modelId="{77B06617-7372-45C0-934E-9FCD02022C7F}" srcId="{F697E62F-5C99-40E8-9BCB-B78C39BC629A}" destId="{36271404-7D4A-4F23-9D9E-EDAB3381173A}" srcOrd="2" destOrd="0" parTransId="{FB2EF290-749F-4C3F-B1C9-1326EC78F259}" sibTransId="{1E0221D5-6799-4F2F-A1F9-0933D7210C24}"/>
    <dgm:cxn modelId="{D785273F-6357-4FD5-91D5-68D09F7EF377}" type="presOf" srcId="{36271404-7D4A-4F23-9D9E-EDAB3381173A}" destId="{840E64DA-16E3-444B-919E-8CA9BE543B7E}" srcOrd="0" destOrd="0" presId="urn:microsoft.com/office/officeart/2018/5/layout/IconCircleLabelList"/>
    <dgm:cxn modelId="{64484F62-2A55-4321-A7DE-7D6E0272CECC}" type="presOf" srcId="{EE454BFC-ED78-4C70-ABF8-571136251B3F}" destId="{81033F25-1F14-4789-BBC0-C02AEFE1A5B5}" srcOrd="0" destOrd="0" presId="urn:microsoft.com/office/officeart/2018/5/layout/IconCircleLabelList"/>
    <dgm:cxn modelId="{F102868A-CCFC-4CDB-B2E9-A3522A14A468}" type="presOf" srcId="{A400A0AB-0A12-42A2-AFC7-48018EDBB024}" destId="{57606E2C-2899-4CC9-9AF9-1CF18F5707EB}" srcOrd="0" destOrd="0" presId="urn:microsoft.com/office/officeart/2018/5/layout/IconCircleLabelList"/>
    <dgm:cxn modelId="{8C8EA9AE-4BB4-448B-8206-B1A6B3D8963C}" srcId="{F697E62F-5C99-40E8-9BCB-B78C39BC629A}" destId="{EE454BFC-ED78-4C70-ABF8-571136251B3F}" srcOrd="3" destOrd="0" parTransId="{2F67A1F1-C3AE-4637-AD4F-680C6B3AD767}" sibTransId="{B3FABA2C-92CC-4A94-AD32-B85DFFD7B4A4}"/>
    <dgm:cxn modelId="{F5F968D6-E9DB-40FA-BB00-43E8B98547EB}" type="presOf" srcId="{29439896-5AB3-4CC0-9104-BD3D25738929}" destId="{0F7AE223-DB13-4834-9BD8-722FC4328130}" srcOrd="0" destOrd="0" presId="urn:microsoft.com/office/officeart/2018/5/layout/IconCircleLabelList"/>
    <dgm:cxn modelId="{A6277ADB-E4E4-4D70-9817-BC3601BDF951}" srcId="{F697E62F-5C99-40E8-9BCB-B78C39BC629A}" destId="{A400A0AB-0A12-42A2-AFC7-48018EDBB024}" srcOrd="1" destOrd="0" parTransId="{C1927E56-B87B-4C30-B4F0-3142F6036D9B}" sibTransId="{57422227-F404-4036-BBBB-DC167B993EA9}"/>
    <dgm:cxn modelId="{AA28B9EE-9E5E-4A3A-808A-34B21F7AC8F4}" type="presOf" srcId="{F697E62F-5C99-40E8-9BCB-B78C39BC629A}" destId="{E4E9EEFC-7165-4F1C-ACA2-C5D78A950A75}" srcOrd="0" destOrd="0" presId="urn:microsoft.com/office/officeart/2018/5/layout/IconCircleLabelList"/>
    <dgm:cxn modelId="{527C9ADE-E455-46D9-AD18-3A71AC1E5DAC}" type="presParOf" srcId="{E4E9EEFC-7165-4F1C-ACA2-C5D78A950A75}" destId="{6CC08687-8DA6-43CE-B071-77E5B125127F}" srcOrd="0" destOrd="0" presId="urn:microsoft.com/office/officeart/2018/5/layout/IconCircleLabelList"/>
    <dgm:cxn modelId="{4F9B9779-3B0B-4202-BE56-115BFE329752}" type="presParOf" srcId="{6CC08687-8DA6-43CE-B071-77E5B125127F}" destId="{462AA715-4BE1-4AC2-A2FA-DAF8D6828FE5}" srcOrd="0" destOrd="0" presId="urn:microsoft.com/office/officeart/2018/5/layout/IconCircleLabelList"/>
    <dgm:cxn modelId="{1AB22CFF-E2BD-47BE-BAAD-67453C2D772C}" type="presParOf" srcId="{6CC08687-8DA6-43CE-B071-77E5B125127F}" destId="{804FB05B-6424-4B0A-A01F-5B1F7EC64721}" srcOrd="1" destOrd="0" presId="urn:microsoft.com/office/officeart/2018/5/layout/IconCircleLabelList"/>
    <dgm:cxn modelId="{0C73345C-1070-47F8-BE7A-A738000B656C}" type="presParOf" srcId="{6CC08687-8DA6-43CE-B071-77E5B125127F}" destId="{81BFD8BB-559B-488C-B031-775148BD7B37}" srcOrd="2" destOrd="0" presId="urn:microsoft.com/office/officeart/2018/5/layout/IconCircleLabelList"/>
    <dgm:cxn modelId="{6EDA4AB3-E228-43AE-BAD7-BDD367B6C4D9}" type="presParOf" srcId="{6CC08687-8DA6-43CE-B071-77E5B125127F}" destId="{0F7AE223-DB13-4834-9BD8-722FC4328130}" srcOrd="3" destOrd="0" presId="urn:microsoft.com/office/officeart/2018/5/layout/IconCircleLabelList"/>
    <dgm:cxn modelId="{426EAE73-DA86-4DEA-85EE-50DEF42A817F}" type="presParOf" srcId="{E4E9EEFC-7165-4F1C-ACA2-C5D78A950A75}" destId="{C493EDF5-D36D-4C60-A0BE-6CD0035005F4}" srcOrd="1" destOrd="0" presId="urn:microsoft.com/office/officeart/2018/5/layout/IconCircleLabelList"/>
    <dgm:cxn modelId="{5A368472-85B2-4CA9-A8D3-849E35AE8F83}" type="presParOf" srcId="{E4E9EEFC-7165-4F1C-ACA2-C5D78A950A75}" destId="{986878BB-67E6-4126-B7D3-389F4879D7AF}" srcOrd="2" destOrd="0" presId="urn:microsoft.com/office/officeart/2018/5/layout/IconCircleLabelList"/>
    <dgm:cxn modelId="{9F056415-960F-4C94-8D29-A6B75C6BB060}" type="presParOf" srcId="{986878BB-67E6-4126-B7D3-389F4879D7AF}" destId="{ACE984C8-3F19-4526-966F-C98BA6F3FB9D}" srcOrd="0" destOrd="0" presId="urn:microsoft.com/office/officeart/2018/5/layout/IconCircleLabelList"/>
    <dgm:cxn modelId="{DC523220-6B89-4E15-9BB4-3CD115018124}" type="presParOf" srcId="{986878BB-67E6-4126-B7D3-389F4879D7AF}" destId="{7AADE9CF-A41A-455A-942B-A44C6133C72B}" srcOrd="1" destOrd="0" presId="urn:microsoft.com/office/officeart/2018/5/layout/IconCircleLabelList"/>
    <dgm:cxn modelId="{77338894-614D-44D2-AB34-EC06653306DC}" type="presParOf" srcId="{986878BB-67E6-4126-B7D3-389F4879D7AF}" destId="{D68CA24F-1F54-48E4-9064-F874984FB99A}" srcOrd="2" destOrd="0" presId="urn:microsoft.com/office/officeart/2018/5/layout/IconCircleLabelList"/>
    <dgm:cxn modelId="{E7362B3F-639C-4CD7-B609-1914DE4C0685}" type="presParOf" srcId="{986878BB-67E6-4126-B7D3-389F4879D7AF}" destId="{57606E2C-2899-4CC9-9AF9-1CF18F5707EB}" srcOrd="3" destOrd="0" presId="urn:microsoft.com/office/officeart/2018/5/layout/IconCircleLabelList"/>
    <dgm:cxn modelId="{65391D31-F5C0-4BF4-A63A-F349B554C378}" type="presParOf" srcId="{E4E9EEFC-7165-4F1C-ACA2-C5D78A950A75}" destId="{70451D2C-5135-440B-891B-7E44998ECC44}" srcOrd="3" destOrd="0" presId="urn:microsoft.com/office/officeart/2018/5/layout/IconCircleLabelList"/>
    <dgm:cxn modelId="{52551B56-ABA0-45EB-AEE7-3049636CC141}" type="presParOf" srcId="{E4E9EEFC-7165-4F1C-ACA2-C5D78A950A75}" destId="{4047DF2E-6821-4059-A2B3-09171BC9157B}" srcOrd="4" destOrd="0" presId="urn:microsoft.com/office/officeart/2018/5/layout/IconCircleLabelList"/>
    <dgm:cxn modelId="{2946FE76-6663-4DE1-8ACB-C53CDB0BB51B}" type="presParOf" srcId="{4047DF2E-6821-4059-A2B3-09171BC9157B}" destId="{238F7AC3-0B34-440F-AE7E-990C1138BAAE}" srcOrd="0" destOrd="0" presId="urn:microsoft.com/office/officeart/2018/5/layout/IconCircleLabelList"/>
    <dgm:cxn modelId="{3DDC2834-A36C-4667-9C39-496244BC6D80}" type="presParOf" srcId="{4047DF2E-6821-4059-A2B3-09171BC9157B}" destId="{13C42524-E3DD-4F7C-BD15-3B5C879997FC}" srcOrd="1" destOrd="0" presId="urn:microsoft.com/office/officeart/2018/5/layout/IconCircleLabelList"/>
    <dgm:cxn modelId="{76D91BA1-9F4C-42D3-879B-BE40C3802206}" type="presParOf" srcId="{4047DF2E-6821-4059-A2B3-09171BC9157B}" destId="{D7620D1C-E583-4F74-8A82-029532B4C55A}" srcOrd="2" destOrd="0" presId="urn:microsoft.com/office/officeart/2018/5/layout/IconCircleLabelList"/>
    <dgm:cxn modelId="{E093C58E-3D6D-421D-9217-2918506DD4FC}" type="presParOf" srcId="{4047DF2E-6821-4059-A2B3-09171BC9157B}" destId="{840E64DA-16E3-444B-919E-8CA9BE543B7E}" srcOrd="3" destOrd="0" presId="urn:microsoft.com/office/officeart/2018/5/layout/IconCircleLabelList"/>
    <dgm:cxn modelId="{80A944C8-9746-4ADF-A408-5470B0A09D45}" type="presParOf" srcId="{E4E9EEFC-7165-4F1C-ACA2-C5D78A950A75}" destId="{FAD37BCA-D5F2-4941-9FA6-BDFC6CF67ADE}" srcOrd="5" destOrd="0" presId="urn:microsoft.com/office/officeart/2018/5/layout/IconCircleLabelList"/>
    <dgm:cxn modelId="{7D579858-7FFB-43BC-9FC5-7E5392F915C8}" type="presParOf" srcId="{E4E9EEFC-7165-4F1C-ACA2-C5D78A950A75}" destId="{73468249-B125-4A11-A559-42BFB8EAD664}" srcOrd="6" destOrd="0" presId="urn:microsoft.com/office/officeart/2018/5/layout/IconCircleLabelList"/>
    <dgm:cxn modelId="{F061DBE0-2763-4839-90D4-B73AABD5B785}" type="presParOf" srcId="{73468249-B125-4A11-A559-42BFB8EAD664}" destId="{3972CA16-B9BC-42B0-86D7-E74D3059ED81}" srcOrd="0" destOrd="0" presId="urn:microsoft.com/office/officeart/2018/5/layout/IconCircleLabelList"/>
    <dgm:cxn modelId="{0A769668-1E8D-4934-9CEC-69047F2ADE07}" type="presParOf" srcId="{73468249-B125-4A11-A559-42BFB8EAD664}" destId="{0F08F0BC-FB01-4D2A-95F4-D379371A0EEF}" srcOrd="1" destOrd="0" presId="urn:microsoft.com/office/officeart/2018/5/layout/IconCircleLabelList"/>
    <dgm:cxn modelId="{2C4B6672-B1C1-4E70-9E58-38DF6FF5C0B5}" type="presParOf" srcId="{73468249-B125-4A11-A559-42BFB8EAD664}" destId="{F76D6AA5-AB76-468B-B0E5-250B9B2F8516}" srcOrd="2" destOrd="0" presId="urn:microsoft.com/office/officeart/2018/5/layout/IconCircleLabelList"/>
    <dgm:cxn modelId="{DF2BF817-CB65-4C2C-A04C-9D1C9AE47814}" type="presParOf" srcId="{73468249-B125-4A11-A559-42BFB8EAD664}" destId="{81033F25-1F14-4789-BBC0-C02AEFE1A5B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E836DF-1C93-4ED4-83F1-CA6A2576A2FD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9FE8E2-12C0-470F-9DF7-1934E0B0A15E}">
      <dgm:prSet/>
      <dgm:spPr/>
      <dgm:t>
        <a:bodyPr/>
        <a:lstStyle/>
        <a:p>
          <a:r>
            <a:rPr lang="en-US" dirty="0"/>
            <a:t>Individual’s perception of themselves and their options</a:t>
          </a:r>
        </a:p>
      </dgm:t>
    </dgm:pt>
    <dgm:pt modelId="{FFAF2B63-B01F-41AB-8265-B670490FCBDE}" type="parTrans" cxnId="{4C0D73BE-A2C2-459C-B04C-50835AA4FE63}">
      <dgm:prSet/>
      <dgm:spPr/>
      <dgm:t>
        <a:bodyPr/>
        <a:lstStyle/>
        <a:p>
          <a:endParaRPr lang="en-US"/>
        </a:p>
      </dgm:t>
    </dgm:pt>
    <dgm:pt modelId="{61AE1244-D0FF-4206-A048-45D914EA78A6}" type="sibTrans" cxnId="{4C0D73BE-A2C2-459C-B04C-50835AA4FE63}">
      <dgm:prSet/>
      <dgm:spPr/>
      <dgm:t>
        <a:bodyPr/>
        <a:lstStyle/>
        <a:p>
          <a:endParaRPr lang="en-US"/>
        </a:p>
      </dgm:t>
    </dgm:pt>
    <dgm:pt modelId="{B3268B40-4849-414C-99B8-A7040E71C87F}">
      <dgm:prSet/>
      <dgm:spPr/>
      <dgm:t>
        <a:bodyPr/>
        <a:lstStyle/>
        <a:p>
          <a:r>
            <a:rPr lang="en-US" dirty="0"/>
            <a:t>Future opportunities</a:t>
          </a:r>
        </a:p>
      </dgm:t>
    </dgm:pt>
    <dgm:pt modelId="{F37196A1-304D-4323-872F-4F1A25F5C3FE}" type="parTrans" cxnId="{54869DAC-E9C6-46B1-83B4-B7BAE9CE937A}">
      <dgm:prSet/>
      <dgm:spPr/>
      <dgm:t>
        <a:bodyPr/>
        <a:lstStyle/>
        <a:p>
          <a:endParaRPr lang="en-US"/>
        </a:p>
      </dgm:t>
    </dgm:pt>
    <dgm:pt modelId="{4A393852-C4E3-4F64-B268-E872221F31DE}" type="sibTrans" cxnId="{54869DAC-E9C6-46B1-83B4-B7BAE9CE937A}">
      <dgm:prSet/>
      <dgm:spPr/>
      <dgm:t>
        <a:bodyPr/>
        <a:lstStyle/>
        <a:p>
          <a:endParaRPr lang="en-US"/>
        </a:p>
      </dgm:t>
    </dgm:pt>
    <dgm:pt modelId="{96A7FCF5-2B60-49E7-A197-F2F4F57EDA9C}">
      <dgm:prSet/>
      <dgm:spPr/>
      <dgm:t>
        <a:bodyPr/>
        <a:lstStyle/>
        <a:p>
          <a:r>
            <a:rPr lang="en-US"/>
            <a:t>“In” and “Out” Groups – with potentially deadly consequences</a:t>
          </a:r>
        </a:p>
      </dgm:t>
    </dgm:pt>
    <dgm:pt modelId="{26724151-04C2-411E-8CBD-C4DDBF3B4873}" type="parTrans" cxnId="{D5BF687F-E7DF-43F2-856F-306FC4153BFC}">
      <dgm:prSet/>
      <dgm:spPr/>
      <dgm:t>
        <a:bodyPr/>
        <a:lstStyle/>
        <a:p>
          <a:endParaRPr lang="en-US"/>
        </a:p>
      </dgm:t>
    </dgm:pt>
    <dgm:pt modelId="{92FF4320-A433-44AA-98C2-21D94BCB2F96}" type="sibTrans" cxnId="{D5BF687F-E7DF-43F2-856F-306FC4153BFC}">
      <dgm:prSet/>
      <dgm:spPr/>
      <dgm:t>
        <a:bodyPr/>
        <a:lstStyle/>
        <a:p>
          <a:endParaRPr lang="en-US"/>
        </a:p>
      </dgm:t>
    </dgm:pt>
    <dgm:pt modelId="{1928F907-97FB-40BD-A120-7B76CE9885A6}">
      <dgm:prSet/>
      <dgm:spPr/>
      <dgm:t>
        <a:bodyPr/>
        <a:lstStyle/>
        <a:p>
          <a:r>
            <a:rPr lang="en-US"/>
            <a:t>Socially “acceptable” behavior and choices</a:t>
          </a:r>
        </a:p>
      </dgm:t>
    </dgm:pt>
    <dgm:pt modelId="{73744A49-6286-4D04-BC7D-8FDDCB0C8BCD}" type="parTrans" cxnId="{7736A1FE-3556-43B8-992D-DB219AAD3AE3}">
      <dgm:prSet/>
      <dgm:spPr/>
      <dgm:t>
        <a:bodyPr/>
        <a:lstStyle/>
        <a:p>
          <a:endParaRPr lang="en-US"/>
        </a:p>
      </dgm:t>
    </dgm:pt>
    <dgm:pt modelId="{FC8428DC-C8F5-49A2-9E03-62DA77C75F25}" type="sibTrans" cxnId="{7736A1FE-3556-43B8-992D-DB219AAD3AE3}">
      <dgm:prSet/>
      <dgm:spPr/>
      <dgm:t>
        <a:bodyPr/>
        <a:lstStyle/>
        <a:p>
          <a:endParaRPr lang="en-US"/>
        </a:p>
      </dgm:t>
    </dgm:pt>
    <dgm:pt modelId="{ADEA6584-9C56-4B7F-951D-B714555D0776}">
      <dgm:prSet/>
      <dgm:spPr/>
      <dgm:t>
        <a:bodyPr/>
        <a:lstStyle/>
        <a:p>
          <a:r>
            <a:rPr lang="en-US" dirty="0"/>
            <a:t>Help Seeking</a:t>
          </a:r>
        </a:p>
      </dgm:t>
    </dgm:pt>
    <dgm:pt modelId="{01055648-71A2-47FA-BBB5-3EBAF0F2CC77}" type="parTrans" cxnId="{6983F9C0-EC19-4E13-BF0D-12759BC1B03A}">
      <dgm:prSet/>
      <dgm:spPr/>
      <dgm:t>
        <a:bodyPr/>
        <a:lstStyle/>
        <a:p>
          <a:endParaRPr lang="en-US"/>
        </a:p>
      </dgm:t>
    </dgm:pt>
    <dgm:pt modelId="{224E4109-0D2F-4513-AE32-398058EE9EA5}" type="sibTrans" cxnId="{6983F9C0-EC19-4E13-BF0D-12759BC1B03A}">
      <dgm:prSet/>
      <dgm:spPr/>
      <dgm:t>
        <a:bodyPr/>
        <a:lstStyle/>
        <a:p>
          <a:endParaRPr lang="en-US"/>
        </a:p>
      </dgm:t>
    </dgm:pt>
    <dgm:pt modelId="{7A4CB451-2F13-473A-807F-E7E570AE3DB3}" type="pres">
      <dgm:prSet presAssocID="{7AE836DF-1C93-4ED4-83F1-CA6A2576A2FD}" presName="vert0" presStyleCnt="0">
        <dgm:presLayoutVars>
          <dgm:dir/>
          <dgm:animOne val="branch"/>
          <dgm:animLvl val="lvl"/>
        </dgm:presLayoutVars>
      </dgm:prSet>
      <dgm:spPr/>
    </dgm:pt>
    <dgm:pt modelId="{1A6D6361-2EAA-487A-97CD-8EE2162B92B8}" type="pres">
      <dgm:prSet presAssocID="{ADEA6584-9C56-4B7F-951D-B714555D0776}" presName="thickLine" presStyleLbl="alignNode1" presStyleIdx="0" presStyleCnt="5"/>
      <dgm:spPr/>
    </dgm:pt>
    <dgm:pt modelId="{E1BCF80A-A62C-4460-B2F0-A3203D88F9AD}" type="pres">
      <dgm:prSet presAssocID="{ADEA6584-9C56-4B7F-951D-B714555D0776}" presName="horz1" presStyleCnt="0"/>
      <dgm:spPr/>
    </dgm:pt>
    <dgm:pt modelId="{2EDBC2B6-0E86-48EC-9026-9F62BE0075A4}" type="pres">
      <dgm:prSet presAssocID="{ADEA6584-9C56-4B7F-951D-B714555D0776}" presName="tx1" presStyleLbl="revTx" presStyleIdx="0" presStyleCnt="5"/>
      <dgm:spPr/>
    </dgm:pt>
    <dgm:pt modelId="{70DFC912-227B-4542-A149-014272C2BB2A}" type="pres">
      <dgm:prSet presAssocID="{ADEA6584-9C56-4B7F-951D-B714555D0776}" presName="vert1" presStyleCnt="0"/>
      <dgm:spPr/>
    </dgm:pt>
    <dgm:pt modelId="{D5B03C0E-1902-46DF-BF0E-421E8F54E3B1}" type="pres">
      <dgm:prSet presAssocID="{399FE8E2-12C0-470F-9DF7-1934E0B0A15E}" presName="thickLine" presStyleLbl="alignNode1" presStyleIdx="1" presStyleCnt="5"/>
      <dgm:spPr/>
    </dgm:pt>
    <dgm:pt modelId="{AFCA649B-9122-42A1-B00F-B2BE52305F11}" type="pres">
      <dgm:prSet presAssocID="{399FE8E2-12C0-470F-9DF7-1934E0B0A15E}" presName="horz1" presStyleCnt="0"/>
      <dgm:spPr/>
    </dgm:pt>
    <dgm:pt modelId="{BE0BB1DC-C79C-4316-9DE0-93E25E21B124}" type="pres">
      <dgm:prSet presAssocID="{399FE8E2-12C0-470F-9DF7-1934E0B0A15E}" presName="tx1" presStyleLbl="revTx" presStyleIdx="1" presStyleCnt="5"/>
      <dgm:spPr/>
    </dgm:pt>
    <dgm:pt modelId="{A82C02F8-6E69-4BC3-9688-980BE6CD0C1F}" type="pres">
      <dgm:prSet presAssocID="{399FE8E2-12C0-470F-9DF7-1934E0B0A15E}" presName="vert1" presStyleCnt="0"/>
      <dgm:spPr/>
    </dgm:pt>
    <dgm:pt modelId="{16864568-A9C1-4701-A44B-19B8F7FD3426}" type="pres">
      <dgm:prSet presAssocID="{B3268B40-4849-414C-99B8-A7040E71C87F}" presName="thickLine" presStyleLbl="alignNode1" presStyleIdx="2" presStyleCnt="5"/>
      <dgm:spPr/>
    </dgm:pt>
    <dgm:pt modelId="{F1846B45-FE1B-4B32-B002-E6D9A1BB7DBA}" type="pres">
      <dgm:prSet presAssocID="{B3268B40-4849-414C-99B8-A7040E71C87F}" presName="horz1" presStyleCnt="0"/>
      <dgm:spPr/>
    </dgm:pt>
    <dgm:pt modelId="{366A005C-8455-4A6C-AFC4-21FAE9BAA3C7}" type="pres">
      <dgm:prSet presAssocID="{B3268B40-4849-414C-99B8-A7040E71C87F}" presName="tx1" presStyleLbl="revTx" presStyleIdx="2" presStyleCnt="5"/>
      <dgm:spPr/>
    </dgm:pt>
    <dgm:pt modelId="{3E04F8B1-617D-462F-88FA-BE7A890317D0}" type="pres">
      <dgm:prSet presAssocID="{B3268B40-4849-414C-99B8-A7040E71C87F}" presName="vert1" presStyleCnt="0"/>
      <dgm:spPr/>
    </dgm:pt>
    <dgm:pt modelId="{022B3DDE-F835-44A8-93E7-2E4A96B65A64}" type="pres">
      <dgm:prSet presAssocID="{96A7FCF5-2B60-49E7-A197-F2F4F57EDA9C}" presName="thickLine" presStyleLbl="alignNode1" presStyleIdx="3" presStyleCnt="5"/>
      <dgm:spPr/>
    </dgm:pt>
    <dgm:pt modelId="{45D309E7-397A-4CA0-A8A6-A5A1685BA87C}" type="pres">
      <dgm:prSet presAssocID="{96A7FCF5-2B60-49E7-A197-F2F4F57EDA9C}" presName="horz1" presStyleCnt="0"/>
      <dgm:spPr/>
    </dgm:pt>
    <dgm:pt modelId="{2B2A335C-AEA1-485F-99E2-79AEE7367600}" type="pres">
      <dgm:prSet presAssocID="{96A7FCF5-2B60-49E7-A197-F2F4F57EDA9C}" presName="tx1" presStyleLbl="revTx" presStyleIdx="3" presStyleCnt="5"/>
      <dgm:spPr/>
    </dgm:pt>
    <dgm:pt modelId="{CAF08F4A-2767-4214-A770-692D211AC742}" type="pres">
      <dgm:prSet presAssocID="{96A7FCF5-2B60-49E7-A197-F2F4F57EDA9C}" presName="vert1" presStyleCnt="0"/>
      <dgm:spPr/>
    </dgm:pt>
    <dgm:pt modelId="{5ABC5C7C-BB61-457B-8624-CA426B627C23}" type="pres">
      <dgm:prSet presAssocID="{1928F907-97FB-40BD-A120-7B76CE9885A6}" presName="thickLine" presStyleLbl="alignNode1" presStyleIdx="4" presStyleCnt="5"/>
      <dgm:spPr/>
    </dgm:pt>
    <dgm:pt modelId="{2BF081E9-CCE2-4847-9839-D76CBBC32583}" type="pres">
      <dgm:prSet presAssocID="{1928F907-97FB-40BD-A120-7B76CE9885A6}" presName="horz1" presStyleCnt="0"/>
      <dgm:spPr/>
    </dgm:pt>
    <dgm:pt modelId="{53C4113B-C4B6-4369-8A8E-54A2F9A8846E}" type="pres">
      <dgm:prSet presAssocID="{1928F907-97FB-40BD-A120-7B76CE9885A6}" presName="tx1" presStyleLbl="revTx" presStyleIdx="4" presStyleCnt="5"/>
      <dgm:spPr/>
    </dgm:pt>
    <dgm:pt modelId="{CBD2ECDB-10CC-411A-863E-45BAA60EAAEF}" type="pres">
      <dgm:prSet presAssocID="{1928F907-97FB-40BD-A120-7B76CE9885A6}" presName="vert1" presStyleCnt="0"/>
      <dgm:spPr/>
    </dgm:pt>
  </dgm:ptLst>
  <dgm:cxnLst>
    <dgm:cxn modelId="{99770316-B668-4901-810E-879339D87B0E}" type="presOf" srcId="{399FE8E2-12C0-470F-9DF7-1934E0B0A15E}" destId="{BE0BB1DC-C79C-4316-9DE0-93E25E21B124}" srcOrd="0" destOrd="0" presId="urn:microsoft.com/office/officeart/2008/layout/LinedList"/>
    <dgm:cxn modelId="{1968832B-3D39-447B-8CC3-DC099AE7EDB8}" type="presOf" srcId="{1928F907-97FB-40BD-A120-7B76CE9885A6}" destId="{53C4113B-C4B6-4369-8A8E-54A2F9A8846E}" srcOrd="0" destOrd="0" presId="urn:microsoft.com/office/officeart/2008/layout/LinedList"/>
    <dgm:cxn modelId="{DA3FDC60-F337-48FE-A639-952BF8EB0600}" type="presOf" srcId="{B3268B40-4849-414C-99B8-A7040E71C87F}" destId="{366A005C-8455-4A6C-AFC4-21FAE9BAA3C7}" srcOrd="0" destOrd="0" presId="urn:microsoft.com/office/officeart/2008/layout/LinedList"/>
    <dgm:cxn modelId="{467DBF67-DBAF-4CA9-AF8E-7617CBB4F395}" type="presOf" srcId="{7AE836DF-1C93-4ED4-83F1-CA6A2576A2FD}" destId="{7A4CB451-2F13-473A-807F-E7E570AE3DB3}" srcOrd="0" destOrd="0" presId="urn:microsoft.com/office/officeart/2008/layout/LinedList"/>
    <dgm:cxn modelId="{95D09D70-8CFC-47C8-836F-E8DE4ED326CE}" type="presOf" srcId="{ADEA6584-9C56-4B7F-951D-B714555D0776}" destId="{2EDBC2B6-0E86-48EC-9026-9F62BE0075A4}" srcOrd="0" destOrd="0" presId="urn:microsoft.com/office/officeart/2008/layout/LinedList"/>
    <dgm:cxn modelId="{D5BF687F-E7DF-43F2-856F-306FC4153BFC}" srcId="{7AE836DF-1C93-4ED4-83F1-CA6A2576A2FD}" destId="{96A7FCF5-2B60-49E7-A197-F2F4F57EDA9C}" srcOrd="3" destOrd="0" parTransId="{26724151-04C2-411E-8CBD-C4DDBF3B4873}" sibTransId="{92FF4320-A433-44AA-98C2-21D94BCB2F96}"/>
    <dgm:cxn modelId="{027960AB-2FDB-4797-AD4E-74C6D3821BC5}" type="presOf" srcId="{96A7FCF5-2B60-49E7-A197-F2F4F57EDA9C}" destId="{2B2A335C-AEA1-485F-99E2-79AEE7367600}" srcOrd="0" destOrd="0" presId="urn:microsoft.com/office/officeart/2008/layout/LinedList"/>
    <dgm:cxn modelId="{54869DAC-E9C6-46B1-83B4-B7BAE9CE937A}" srcId="{7AE836DF-1C93-4ED4-83F1-CA6A2576A2FD}" destId="{B3268B40-4849-414C-99B8-A7040E71C87F}" srcOrd="2" destOrd="0" parTransId="{F37196A1-304D-4323-872F-4F1A25F5C3FE}" sibTransId="{4A393852-C4E3-4F64-B268-E872221F31DE}"/>
    <dgm:cxn modelId="{4C0D73BE-A2C2-459C-B04C-50835AA4FE63}" srcId="{7AE836DF-1C93-4ED4-83F1-CA6A2576A2FD}" destId="{399FE8E2-12C0-470F-9DF7-1934E0B0A15E}" srcOrd="1" destOrd="0" parTransId="{FFAF2B63-B01F-41AB-8265-B670490FCBDE}" sibTransId="{61AE1244-D0FF-4206-A048-45D914EA78A6}"/>
    <dgm:cxn modelId="{6983F9C0-EC19-4E13-BF0D-12759BC1B03A}" srcId="{7AE836DF-1C93-4ED4-83F1-CA6A2576A2FD}" destId="{ADEA6584-9C56-4B7F-951D-B714555D0776}" srcOrd="0" destOrd="0" parTransId="{01055648-71A2-47FA-BBB5-3EBAF0F2CC77}" sibTransId="{224E4109-0D2F-4513-AE32-398058EE9EA5}"/>
    <dgm:cxn modelId="{7736A1FE-3556-43B8-992D-DB219AAD3AE3}" srcId="{7AE836DF-1C93-4ED4-83F1-CA6A2576A2FD}" destId="{1928F907-97FB-40BD-A120-7B76CE9885A6}" srcOrd="4" destOrd="0" parTransId="{73744A49-6286-4D04-BC7D-8FDDCB0C8BCD}" sibTransId="{FC8428DC-C8F5-49A2-9E03-62DA77C75F25}"/>
    <dgm:cxn modelId="{1CADC871-A723-49C1-AD68-15672E00D36B}" type="presParOf" srcId="{7A4CB451-2F13-473A-807F-E7E570AE3DB3}" destId="{1A6D6361-2EAA-487A-97CD-8EE2162B92B8}" srcOrd="0" destOrd="0" presId="urn:microsoft.com/office/officeart/2008/layout/LinedList"/>
    <dgm:cxn modelId="{2122A56E-599A-42D2-B9AF-4668D6EE20C7}" type="presParOf" srcId="{7A4CB451-2F13-473A-807F-E7E570AE3DB3}" destId="{E1BCF80A-A62C-4460-B2F0-A3203D88F9AD}" srcOrd="1" destOrd="0" presId="urn:microsoft.com/office/officeart/2008/layout/LinedList"/>
    <dgm:cxn modelId="{357198B7-8F7A-40E0-9BEC-74A8C5218809}" type="presParOf" srcId="{E1BCF80A-A62C-4460-B2F0-A3203D88F9AD}" destId="{2EDBC2B6-0E86-48EC-9026-9F62BE0075A4}" srcOrd="0" destOrd="0" presId="urn:microsoft.com/office/officeart/2008/layout/LinedList"/>
    <dgm:cxn modelId="{5F648EB0-76C1-4B3F-A998-048CC57574F2}" type="presParOf" srcId="{E1BCF80A-A62C-4460-B2F0-A3203D88F9AD}" destId="{70DFC912-227B-4542-A149-014272C2BB2A}" srcOrd="1" destOrd="0" presId="urn:microsoft.com/office/officeart/2008/layout/LinedList"/>
    <dgm:cxn modelId="{1B21399E-8FD2-4C91-8C15-2C0EE0E3579C}" type="presParOf" srcId="{7A4CB451-2F13-473A-807F-E7E570AE3DB3}" destId="{D5B03C0E-1902-46DF-BF0E-421E8F54E3B1}" srcOrd="2" destOrd="0" presId="urn:microsoft.com/office/officeart/2008/layout/LinedList"/>
    <dgm:cxn modelId="{C9D05FDB-7B58-4FC2-9358-AE663DC90146}" type="presParOf" srcId="{7A4CB451-2F13-473A-807F-E7E570AE3DB3}" destId="{AFCA649B-9122-42A1-B00F-B2BE52305F11}" srcOrd="3" destOrd="0" presId="urn:microsoft.com/office/officeart/2008/layout/LinedList"/>
    <dgm:cxn modelId="{6542C441-7853-4030-A6BF-44FD03696E48}" type="presParOf" srcId="{AFCA649B-9122-42A1-B00F-B2BE52305F11}" destId="{BE0BB1DC-C79C-4316-9DE0-93E25E21B124}" srcOrd="0" destOrd="0" presId="urn:microsoft.com/office/officeart/2008/layout/LinedList"/>
    <dgm:cxn modelId="{ADA7A53D-C1A4-4AD6-9F24-0E8495429DB5}" type="presParOf" srcId="{AFCA649B-9122-42A1-B00F-B2BE52305F11}" destId="{A82C02F8-6E69-4BC3-9688-980BE6CD0C1F}" srcOrd="1" destOrd="0" presId="urn:microsoft.com/office/officeart/2008/layout/LinedList"/>
    <dgm:cxn modelId="{9BDFC7E8-7509-4F3E-8415-5739DC174C39}" type="presParOf" srcId="{7A4CB451-2F13-473A-807F-E7E570AE3DB3}" destId="{16864568-A9C1-4701-A44B-19B8F7FD3426}" srcOrd="4" destOrd="0" presId="urn:microsoft.com/office/officeart/2008/layout/LinedList"/>
    <dgm:cxn modelId="{F4B6B8E3-57E2-4129-9211-96664AA96C42}" type="presParOf" srcId="{7A4CB451-2F13-473A-807F-E7E570AE3DB3}" destId="{F1846B45-FE1B-4B32-B002-E6D9A1BB7DBA}" srcOrd="5" destOrd="0" presId="urn:microsoft.com/office/officeart/2008/layout/LinedList"/>
    <dgm:cxn modelId="{872AF20C-6524-44AD-A20F-F4D2F69BC18C}" type="presParOf" srcId="{F1846B45-FE1B-4B32-B002-E6D9A1BB7DBA}" destId="{366A005C-8455-4A6C-AFC4-21FAE9BAA3C7}" srcOrd="0" destOrd="0" presId="urn:microsoft.com/office/officeart/2008/layout/LinedList"/>
    <dgm:cxn modelId="{34DB851D-3628-4996-887F-27169F8CA4AC}" type="presParOf" srcId="{F1846B45-FE1B-4B32-B002-E6D9A1BB7DBA}" destId="{3E04F8B1-617D-462F-88FA-BE7A890317D0}" srcOrd="1" destOrd="0" presId="urn:microsoft.com/office/officeart/2008/layout/LinedList"/>
    <dgm:cxn modelId="{96DE1172-DC34-4F43-B511-63B20817A162}" type="presParOf" srcId="{7A4CB451-2F13-473A-807F-E7E570AE3DB3}" destId="{022B3DDE-F835-44A8-93E7-2E4A96B65A64}" srcOrd="6" destOrd="0" presId="urn:microsoft.com/office/officeart/2008/layout/LinedList"/>
    <dgm:cxn modelId="{F81EA476-9899-4D68-89C0-4CD09DB73F9F}" type="presParOf" srcId="{7A4CB451-2F13-473A-807F-E7E570AE3DB3}" destId="{45D309E7-397A-4CA0-A8A6-A5A1685BA87C}" srcOrd="7" destOrd="0" presId="urn:microsoft.com/office/officeart/2008/layout/LinedList"/>
    <dgm:cxn modelId="{EEF6DE52-D0E6-4BB8-98B1-8BEDE6FACE34}" type="presParOf" srcId="{45D309E7-397A-4CA0-A8A6-A5A1685BA87C}" destId="{2B2A335C-AEA1-485F-99E2-79AEE7367600}" srcOrd="0" destOrd="0" presId="urn:microsoft.com/office/officeart/2008/layout/LinedList"/>
    <dgm:cxn modelId="{9222869D-6A50-451F-B962-09250C2FD64F}" type="presParOf" srcId="{45D309E7-397A-4CA0-A8A6-A5A1685BA87C}" destId="{CAF08F4A-2767-4214-A770-692D211AC742}" srcOrd="1" destOrd="0" presId="urn:microsoft.com/office/officeart/2008/layout/LinedList"/>
    <dgm:cxn modelId="{ACE2C791-7053-4022-8804-BE35263A6979}" type="presParOf" srcId="{7A4CB451-2F13-473A-807F-E7E570AE3DB3}" destId="{5ABC5C7C-BB61-457B-8624-CA426B627C23}" srcOrd="8" destOrd="0" presId="urn:microsoft.com/office/officeart/2008/layout/LinedList"/>
    <dgm:cxn modelId="{040B291C-45CC-4F25-9CE7-40C0D2E8DD3E}" type="presParOf" srcId="{7A4CB451-2F13-473A-807F-E7E570AE3DB3}" destId="{2BF081E9-CCE2-4847-9839-D76CBBC32583}" srcOrd="9" destOrd="0" presId="urn:microsoft.com/office/officeart/2008/layout/LinedList"/>
    <dgm:cxn modelId="{FE64674F-557F-4BC2-BEDD-CCF670F71929}" type="presParOf" srcId="{2BF081E9-CCE2-4847-9839-D76CBBC32583}" destId="{53C4113B-C4B6-4369-8A8E-54A2F9A8846E}" srcOrd="0" destOrd="0" presId="urn:microsoft.com/office/officeart/2008/layout/LinedList"/>
    <dgm:cxn modelId="{2FD91A0E-1FB3-4604-9BAB-137EF50713C6}" type="presParOf" srcId="{2BF081E9-CCE2-4847-9839-D76CBBC32583}" destId="{CBD2ECDB-10CC-411A-863E-45BAA60EAAE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2AA715-4BE1-4AC2-A2FA-DAF8D6828FE5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FB05B-6424-4B0A-A01F-5B1F7EC64721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AE223-DB13-4834-9BD8-722FC4328130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Interpreting behavior</a:t>
          </a:r>
        </a:p>
      </dsp:txBody>
      <dsp:txXfrm>
        <a:off x="569079" y="2644614"/>
        <a:ext cx="2072362" cy="720000"/>
      </dsp:txXfrm>
    </dsp:sp>
    <dsp:sp modelId="{ACE984C8-3F19-4526-966F-C98BA6F3FB9D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DE9CF-A41A-455A-942B-A44C6133C72B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606E2C-2899-4CC9-9AF9-1CF18F5707EB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Critical thinking about assessment and planning</a:t>
          </a:r>
        </a:p>
      </dsp:txBody>
      <dsp:txXfrm>
        <a:off x="3004105" y="2644614"/>
        <a:ext cx="2072362" cy="720000"/>
      </dsp:txXfrm>
    </dsp:sp>
    <dsp:sp modelId="{238F7AC3-0B34-440F-AE7E-990C1138BAAE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C42524-E3DD-4F7C-BD15-3B5C879997FC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E64DA-16E3-444B-919E-8CA9BE543B7E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Care conveyed and interactions</a:t>
          </a:r>
        </a:p>
      </dsp:txBody>
      <dsp:txXfrm>
        <a:off x="5439131" y="2644614"/>
        <a:ext cx="2072362" cy="720000"/>
      </dsp:txXfrm>
    </dsp:sp>
    <dsp:sp modelId="{3972CA16-B9BC-42B0-86D7-E74D3059ED81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8F0BC-FB01-4D2A-95F4-D379371A0EEF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33F25-1F14-4789-BBC0-C02AEFE1A5B5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Others’ perceptions</a:t>
          </a:r>
        </a:p>
      </dsp:txBody>
      <dsp:txXfrm>
        <a:off x="7874157" y="2644614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D6361-2EAA-487A-97CD-8EE2162B92B8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DBC2B6-0E86-48EC-9026-9F62BE0075A4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Help Seeking</a:t>
          </a:r>
        </a:p>
      </dsp:txBody>
      <dsp:txXfrm>
        <a:off x="0" y="531"/>
        <a:ext cx="10515600" cy="870055"/>
      </dsp:txXfrm>
    </dsp:sp>
    <dsp:sp modelId="{D5B03C0E-1902-46DF-BF0E-421E8F54E3B1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BB1DC-C79C-4316-9DE0-93E25E21B124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Individual’s perception of themselves and their options</a:t>
          </a:r>
        </a:p>
      </dsp:txBody>
      <dsp:txXfrm>
        <a:off x="0" y="870586"/>
        <a:ext cx="10515600" cy="870055"/>
      </dsp:txXfrm>
    </dsp:sp>
    <dsp:sp modelId="{16864568-A9C1-4701-A44B-19B8F7FD3426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A005C-8455-4A6C-AFC4-21FAE9BAA3C7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Future opportunities</a:t>
          </a:r>
        </a:p>
      </dsp:txBody>
      <dsp:txXfrm>
        <a:off x="0" y="1740641"/>
        <a:ext cx="10515600" cy="870055"/>
      </dsp:txXfrm>
    </dsp:sp>
    <dsp:sp modelId="{022B3DDE-F835-44A8-93E7-2E4A96B65A64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A335C-AEA1-485F-99E2-79AEE7367600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“In” and “Out” Groups – with potentially deadly consequences</a:t>
          </a:r>
        </a:p>
      </dsp:txBody>
      <dsp:txXfrm>
        <a:off x="0" y="2610696"/>
        <a:ext cx="10515600" cy="870055"/>
      </dsp:txXfrm>
    </dsp:sp>
    <dsp:sp modelId="{5ABC5C7C-BB61-457B-8624-CA426B627C23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4113B-C4B6-4369-8A8E-54A2F9A8846E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Socially “acceptable” behavior and choices</a:t>
          </a:r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783E-21A6-7E43-95AE-D0B9A8D10811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1E851-E003-D34F-AB56-36A96B21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34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usnews.com/health-care/for-better/articles/2019-01-10/why-arent-more-women-in-health-care-leadership-roles#:~:text=Interestingly%2C%20while%2040%20percent%20of%20physicians%20are%20women%2C,administration%20or%20department%20levels%20are%20filled%20by%20women.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amc.org/data-reports/workforce/interactive-data/figure-18-percentage-all-active-physicians-race/ethnicity-2018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AA – 13% of population, 4% of doctors</a:t>
            </a:r>
          </a:p>
          <a:p>
            <a:r>
              <a:rPr lang="en-US" dirty="0"/>
              <a:t>Rising women – still less than ½, about 40% and VERY FEW leaders in hospitals and departments (16%) </a:t>
            </a:r>
          </a:p>
          <a:p>
            <a:r>
              <a:rPr lang="en-US" dirty="0">
                <a:hlinkClick r:id="rId3"/>
              </a:rPr>
              <a:t>Why Aren't More Women in Health Care Leadership Roles? | For Better | US News</a:t>
            </a:r>
            <a:endParaRPr lang="en-US" dirty="0"/>
          </a:p>
          <a:p>
            <a:r>
              <a:rPr lang="en-US" dirty="0">
                <a:hlinkClick r:id="rId4"/>
              </a:rPr>
              <a:t>Figure 18. Percentage of all active physicians by race/ethnicity, 2018 | AAMC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C92F-6F38-4314-BB4A-32399859A4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9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1E851-E003-D34F-AB56-36A96B219B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4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isn’t just our setting – same with education or other ‘pass on’ type of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C92F-6F38-4314-BB4A-32399859A4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3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F1B4112-215A-BE48-A85F-14D78DEB7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531" y="3444900"/>
            <a:ext cx="9019784" cy="1338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123CD9-894A-9A42-83B7-D7A4070759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29341" y="4655313"/>
            <a:ext cx="9239250" cy="18161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0115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BE20-32A5-5F46-A0BA-4D7B4B73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D5BCC-ADDE-4E4C-AADE-2921995C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1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9BB30-55E4-7540-99E5-314C93A4F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2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77F9-4379-7F4D-AA2C-F19F48BF5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D6A1-143E-414A-AB48-2E08F7671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BFD32B-13B6-A843-B859-5F9AD7D1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39CE5-68BF-5D48-99CE-F73482D1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B840-1A67-524A-A630-79F83483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4F89DB-B4D5-2E45-9FBF-0D023F89D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0F6E6-B9D0-A542-9570-1BB020AF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72A88-2882-E34F-AB2B-F6950326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7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A99-2B4F-C343-9D0F-AECFB0BE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65223-F374-E449-A964-E3159FE0A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033EF-0DE6-3C44-86CF-4D1143D7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EDAE9-0C75-CC41-8135-0EC53C5DD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57246-AA1D-2244-A639-34603DB05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74A90-DB94-404E-967C-F178094A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8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2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08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71BAF7-6AF9-DF44-BC25-2EC31B8A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46781"/>
            <a:ext cx="12191999" cy="1338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DB846-7C6B-AE4B-91F5-D98DDAA32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5744" y="4975761"/>
            <a:ext cx="9180512" cy="8186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67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5A7E-3922-484E-BCEE-694D9125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93846-5D29-DB44-9C3C-F1D55BF5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EA772-30C2-DB47-9D37-C1ABF68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5A7E-3922-484E-BCEE-694D9125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93846-5D29-DB44-9C3C-F1D55BF5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EA772-30C2-DB47-9D37-C1ABF6808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9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C2EE5-C4E8-9740-9F75-BA7339D6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CA47D-4DF0-A348-9E38-48E378276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A85C-06A6-2C46-BDB3-9BE1F2B4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C692-74FC-044E-97DD-84F6172C6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926D0-3F1A-934B-AA6D-3D9C26570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8988D2-39EF-2540-9EF4-9F23D7CC6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C9B1C-E105-524A-B6C5-34C25293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F5A5-A688-6346-945E-6425D637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877BD-EF5E-164E-8CFB-6C691E1CF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A4DAA-C313-6A45-8638-13C632438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CC6546-4A51-C644-9A4D-0F962D238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66FD-60FA-B548-A392-93F218410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6C3597-E09B-8743-B100-7B9E18953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7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2D913-247D-D840-A79D-99D28904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27A3-014A-8D4C-9F9F-32591802F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7EC94-114C-9744-BF97-7B0336B05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041-B3FE-064D-9FF3-82ABE6D47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AD329B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being.org/programs/resmaa-menakem-notice-the-rage-notice-the-silenc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9374357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lliamwhitepapers.com/pr/Recovery%20Capital%20Scale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arcjournals.org/journal-of-addiction/volume-2-issue-2/5#:~:text=Recovery%20Capital%20is%20an%20emerging%20paradigm%20as%20part,maintenance%20of%20recovery%20from%20alcohol%20and%20other%20drugs.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C32D2-ECA8-4E6B-9E72-71C6DACA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14701"/>
            <a:ext cx="12191999" cy="704850"/>
          </a:xfrm>
        </p:spPr>
        <p:txBody>
          <a:bodyPr>
            <a:normAutofit/>
          </a:bodyPr>
          <a:lstStyle/>
          <a:p>
            <a:r>
              <a:rPr lang="en-US" sz="32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Recovery is Beautiful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04A12-B5F7-4B0C-AB50-AAC219EF00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6825" y="4552950"/>
            <a:ext cx="9419431" cy="12414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Vicki Church, CRS; Hillary Palczer, CRS</a:t>
            </a:r>
          </a:p>
          <a:p>
            <a:r>
              <a:rPr lang="en-US" dirty="0"/>
              <a:t>Mandy Fauble, PhD, LCSW; </a:t>
            </a:r>
            <a:r>
              <a:rPr lang="en-US" dirty="0" err="1"/>
              <a:t>Jessiann</a:t>
            </a:r>
            <a:r>
              <a:rPr lang="en-US" dirty="0"/>
              <a:t> Montie, LPC, CAADC</a:t>
            </a:r>
          </a:p>
          <a:p>
            <a:r>
              <a:rPr lang="en-US" dirty="0"/>
              <a:t>Safe Harbor </a:t>
            </a:r>
          </a:p>
        </p:txBody>
      </p:sp>
    </p:spTree>
    <p:extLst>
      <p:ext uri="{BB962C8B-B14F-4D97-AF65-F5344CB8AC3E}">
        <p14:creationId xmlns:p14="http://schemas.microsoft.com/office/powerpoint/2010/main" val="3255632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C176F0CF-6490-4263-813E-0C9500ACDF12">
            <a:extLst>
              <a:ext uri="{FF2B5EF4-FFF2-40B4-BE49-F238E27FC236}">
                <a16:creationId xmlns:a16="http://schemas.microsoft.com/office/drawing/2014/main" id="{BFD25DCB-D973-4FE3-8AD5-6FB478B4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630" y="280433"/>
            <a:ext cx="8423787" cy="24649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C905D-2AB5-4B5B-AB08-70F2892B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BB19312D-A79C-40E6-AD05-6AA37C25D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96" y="3246538"/>
            <a:ext cx="3931586" cy="2593411"/>
          </a:xfrm>
          <a:prstGeom prst="rect">
            <a:avLst/>
          </a:prstGeom>
        </p:spPr>
      </p:pic>
      <p:pic>
        <p:nvPicPr>
          <p:cNvPr id="9" name="Picture 8" descr="A picture containing text, person, group, people&#10;&#10;Description automatically generated">
            <a:extLst>
              <a:ext uri="{FF2B5EF4-FFF2-40B4-BE49-F238E27FC236}">
                <a16:creationId xmlns:a16="http://schemas.microsoft.com/office/drawing/2014/main" id="{BDBB3047-4082-4CC3-B924-DFD8120EA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999143"/>
            <a:ext cx="3244009" cy="3244009"/>
          </a:xfrm>
          <a:prstGeom prst="rect">
            <a:avLst/>
          </a:prstGeom>
        </p:spPr>
      </p:pic>
      <p:pic>
        <p:nvPicPr>
          <p:cNvPr id="13" name="Picture 12" descr="A group of people posing for a photo with a large balloon&#10;&#10;Description automatically generated with low confidence">
            <a:extLst>
              <a:ext uri="{FF2B5EF4-FFF2-40B4-BE49-F238E27FC236}">
                <a16:creationId xmlns:a16="http://schemas.microsoft.com/office/drawing/2014/main" id="{93AA3364-A8CF-4BF1-AAC7-46363D12A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406" y="2676088"/>
            <a:ext cx="2536982" cy="39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94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F7F4E-1EBB-4D56-9ED4-73E61819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071" y="468772"/>
            <a:ext cx="10515600" cy="58875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>
                <a:latin typeface="+mn-lt"/>
              </a:rPr>
              <a:t>Life Skill Groups </a:t>
            </a:r>
            <a:r>
              <a:rPr lang="en-US" sz="1600" dirty="0">
                <a:latin typeface="+mn-lt"/>
              </a:rPr>
              <a:t>- </a:t>
            </a:r>
            <a:r>
              <a:rPr lang="en-US" sz="1400" dirty="0">
                <a:effectLst/>
                <a:latin typeface="+mn-lt"/>
                <a:ea typeface="Arial" panose="020B0604020202020204" pitchFamily="34" charset="0"/>
              </a:rPr>
              <a:t>designed to encourage personal insight and empower women and their families to remove barriers and meet recovery goals.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FF00FF"/>
                </a:solidFill>
                <a:latin typeface="+mn-lt"/>
                <a:ea typeface="Arial" panose="020B0604020202020204" pitchFamily="34" charset="0"/>
              </a:rPr>
              <a:t>Rock’n</a:t>
            </a:r>
            <a:r>
              <a:rPr lang="en-US" sz="1800" dirty="0">
                <a:solidFill>
                  <a:srgbClr val="FF00FF"/>
                </a:solidFill>
                <a:latin typeface="+mn-lt"/>
                <a:ea typeface="Arial" panose="020B0604020202020204" pitchFamily="34" charset="0"/>
              </a:rPr>
              <a:t> Recovery</a:t>
            </a:r>
            <a:r>
              <a:rPr lang="en-US" sz="1800" dirty="0">
                <a:latin typeface="+mn-lt"/>
                <a:ea typeface="Arial" panose="020B0604020202020204" pitchFamily="34" charset="0"/>
              </a:rPr>
              <a:t>-</a:t>
            </a: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weekly group program for individuals in recovery. In this program, we review topics like: </a:t>
            </a: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r>
              <a:rPr lang="en-US" sz="1400" u="none" strike="noStrike" dirty="0">
                <a:effectLst/>
                <a:latin typeface="+mn-lt"/>
                <a:ea typeface="Arial" panose="020B0604020202020204" pitchFamily="34" charset="0"/>
              </a:rPr>
              <a:t>How to budget </a:t>
            </a: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r>
              <a:rPr lang="en-US" sz="1400" dirty="0">
                <a:latin typeface="+mn-lt"/>
                <a:ea typeface="Arial" panose="020B0604020202020204" pitchFamily="34" charset="0"/>
              </a:rPr>
              <a:t>Resume building</a:t>
            </a: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r>
              <a:rPr lang="en-US" sz="1400" u="none" strike="noStrike" dirty="0">
                <a:effectLst/>
                <a:latin typeface="+mn-lt"/>
                <a:ea typeface="Arial" panose="020B0604020202020204" pitchFamily="34" charset="0"/>
              </a:rPr>
              <a:t>Health tips</a:t>
            </a: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r>
              <a:rPr lang="en-US" sz="1400" dirty="0">
                <a:latin typeface="+mn-lt"/>
                <a:ea typeface="Arial" panose="020B0604020202020204" pitchFamily="34" charset="0"/>
              </a:rPr>
              <a:t>Boundaries</a:t>
            </a: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r>
              <a:rPr lang="en-US" sz="1400" u="none" strike="noStrike" dirty="0">
                <a:effectLst/>
                <a:latin typeface="+mn-lt"/>
                <a:ea typeface="Arial" panose="020B0604020202020204" pitchFamily="34" charset="0"/>
              </a:rPr>
              <a:t>Daily living skills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1800" dirty="0">
                <a:solidFill>
                  <a:srgbClr val="FF00FF"/>
                </a:solidFill>
                <a:effectLst/>
                <a:latin typeface="+mn-lt"/>
                <a:ea typeface="Arial" panose="020B0604020202020204" pitchFamily="34" charset="0"/>
              </a:rPr>
              <a:t>	Growing Together </a:t>
            </a: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is a group for individuals in recovery and their families. The group meets virtually every week to talk about things parenting and social development, stress management and family strength skills.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endParaRPr lang="en-US" sz="1800" dirty="0">
              <a:latin typeface="+mn-lt"/>
              <a:ea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2000" b="1" i="1" dirty="0">
                <a:effectLst/>
                <a:latin typeface="+mn-lt"/>
                <a:ea typeface="Arial" panose="020B0604020202020204" pitchFamily="34" charset="0"/>
              </a:rPr>
              <a:t>Family Support Groups </a:t>
            </a:r>
            <a:endParaRPr lang="en-US" sz="2000" dirty="0">
              <a:effectLst/>
              <a:latin typeface="+mn-lt"/>
              <a:ea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The </a:t>
            </a:r>
            <a:r>
              <a:rPr lang="en-US" sz="1800" dirty="0">
                <a:solidFill>
                  <a:srgbClr val="FF00FF"/>
                </a:solidFill>
                <a:effectLst/>
                <a:latin typeface="+mn-lt"/>
                <a:ea typeface="Arial" panose="020B0604020202020204" pitchFamily="34" charset="0"/>
              </a:rPr>
              <a:t>Family Support Group </a:t>
            </a: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meets every other week online to offer education, comfort, encouragement, and support from others who truly understand.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 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1800" b="1" i="1" dirty="0">
                <a:effectLst/>
                <a:latin typeface="+mn-lt"/>
                <a:ea typeface="Arial" panose="020B0604020202020204" pitchFamily="34" charset="0"/>
              </a:rPr>
              <a:t>Sober Social Events</a:t>
            </a:r>
            <a:endParaRPr lang="en-US" sz="1800" dirty="0">
              <a:effectLst/>
              <a:latin typeface="+mn-lt"/>
              <a:ea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We offer a wide range of FUN sober activities for individuals and families in Erie, Crawford, and Venango Counties. Activities have included a day at the zoo, a night at the Seawolves, Tuesday night walking, hiking, and more!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FF"/>
                </a:solidFill>
                <a:effectLst/>
                <a:latin typeface="+mn-lt"/>
                <a:ea typeface="Arial" panose="020B0604020202020204" pitchFamily="34" charset="0"/>
              </a:rPr>
              <a:t>Women’s Support Group</a:t>
            </a:r>
            <a:r>
              <a:rPr lang="en-US" sz="1800" dirty="0">
                <a:effectLst/>
                <a:latin typeface="+mn-lt"/>
                <a:ea typeface="Arial" panose="020B0604020202020204" pitchFamily="34" charset="0"/>
              </a:rPr>
              <a:t> meets weekly, in person or virtually, to talk about red flags in recovery, how to cope with past trauma, and dealing with impulsiveness, as well as working on Vision Notebooks.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943600" algn="r"/>
              </a:tabLst>
            </a:pPr>
            <a:endParaRPr lang="en-US" sz="1800" dirty="0">
              <a:effectLst/>
              <a:latin typeface="+mn-lt"/>
              <a:ea typeface="Arial" panose="020B0604020202020204" pitchFamily="34" charset="0"/>
            </a:endParaRPr>
          </a:p>
          <a:p>
            <a:pPr marL="457200" lvl="1">
              <a:lnSpc>
                <a:spcPct val="115000"/>
              </a:lnSpc>
              <a:spcBef>
                <a:spcPts val="0"/>
              </a:spcBef>
              <a:tabLst>
                <a:tab pos="5943600" algn="r"/>
              </a:tabLst>
            </a:pP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A131B-BEE7-4746-9E92-B1A8327BC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36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78A56-C0F0-4C22-976E-DE7B15586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568" y="361431"/>
            <a:ext cx="10515600" cy="514544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</a:rPr>
              <a:t>Program started in July 2020</a:t>
            </a:r>
          </a:p>
          <a:p>
            <a:r>
              <a:rPr lang="en-US" sz="2000" dirty="0">
                <a:latin typeface="+mn-lt"/>
              </a:rPr>
              <a:t>Services have been offered in person and virtually to help folks stay connected </a:t>
            </a:r>
          </a:p>
          <a:p>
            <a:r>
              <a:rPr lang="en-US" sz="2000" dirty="0">
                <a:latin typeface="+mn-lt"/>
              </a:rPr>
              <a:t>Transportation services</a:t>
            </a:r>
          </a:p>
          <a:p>
            <a:r>
              <a:rPr lang="en-US" sz="2000" dirty="0">
                <a:latin typeface="+mn-lt"/>
              </a:rPr>
              <a:t>105 individuals have been engaged</a:t>
            </a:r>
          </a:p>
          <a:p>
            <a:r>
              <a:rPr lang="en-US" sz="2000" dirty="0">
                <a:latin typeface="+mn-lt"/>
              </a:rPr>
              <a:t>164 family members have engaged </a:t>
            </a:r>
          </a:p>
          <a:p>
            <a:r>
              <a:rPr lang="en-US" sz="2000" dirty="0">
                <a:solidFill>
                  <a:srgbClr val="FF00FF"/>
                </a:solidFill>
                <a:latin typeface="+mn-lt"/>
              </a:rPr>
              <a:t>Recovery Capital through Advocacy/Community: </a:t>
            </a:r>
            <a:r>
              <a:rPr lang="en-US" sz="2000" dirty="0">
                <a:latin typeface="+mn-lt"/>
              </a:rPr>
              <a:t>Vigil of Hope, Celebrate Recovery, Out of the Darkness, Ride your Pride </a:t>
            </a:r>
          </a:p>
          <a:p>
            <a:r>
              <a:rPr lang="en-US" sz="2000" dirty="0">
                <a:solidFill>
                  <a:srgbClr val="FF00FF"/>
                </a:solidFill>
                <a:latin typeface="+mn-lt"/>
              </a:rPr>
              <a:t>Recovery Capital through Family/Social: </a:t>
            </a:r>
            <a:r>
              <a:rPr lang="en-US" sz="2000" dirty="0">
                <a:latin typeface="+mn-lt"/>
              </a:rPr>
              <a:t>Family Zoo Day, Conneaut Lake Park, Deer Park, Seawolves Game, Crawford Tuesday Walks, pumpkin painting, movie nights, Women’s Support Group, Crafting, meditation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25824-398F-4BDF-8865-4C9DD3986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picture containing food, drink&#10;&#10;Description automatically generated">
            <a:extLst>
              <a:ext uri="{FF2B5EF4-FFF2-40B4-BE49-F238E27FC236}">
                <a16:creationId xmlns:a16="http://schemas.microsoft.com/office/drawing/2014/main" id="{9DBD208D-983F-4300-9980-0CEEC7ACE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35" y="4063999"/>
            <a:ext cx="2428875" cy="2428875"/>
          </a:xfrm>
          <a:prstGeom prst="rect">
            <a:avLst/>
          </a:prstGeom>
        </p:spPr>
      </p:pic>
      <p:pic>
        <p:nvPicPr>
          <p:cNvPr id="8" name="Picture 7" descr="A picture containing text, cup, drink&#10;&#10;Description automatically generated">
            <a:extLst>
              <a:ext uri="{FF2B5EF4-FFF2-40B4-BE49-F238E27FC236}">
                <a16:creationId xmlns:a16="http://schemas.microsoft.com/office/drawing/2014/main" id="{6BCA3EA7-8E3A-4EB8-AC4E-87D7DEF4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8" y="4010023"/>
            <a:ext cx="2536826" cy="2536826"/>
          </a:xfrm>
          <a:prstGeom prst="rect">
            <a:avLst/>
          </a:prstGeom>
        </p:spPr>
      </p:pic>
      <p:pic>
        <p:nvPicPr>
          <p:cNvPr id="10" name="Picture 9" descr="A picture containing colorful, covered, many, painted&#10;&#10;Description automatically generated">
            <a:extLst>
              <a:ext uri="{FF2B5EF4-FFF2-40B4-BE49-F238E27FC236}">
                <a16:creationId xmlns:a16="http://schemas.microsoft.com/office/drawing/2014/main" id="{F43CB10E-87CC-4A6E-ABB8-6FA0F6B8C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574" y="4010023"/>
            <a:ext cx="2536827" cy="2536827"/>
          </a:xfrm>
          <a:prstGeom prst="rect">
            <a:avLst/>
          </a:prstGeom>
        </p:spPr>
      </p:pic>
      <p:pic>
        <p:nvPicPr>
          <p:cNvPr id="12" name="Picture 11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852A0AB-8B97-4CA9-B1BD-B40602E43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741" y="4002084"/>
            <a:ext cx="2536828" cy="253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3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x_601f522d-b2c5-4805-812f-0e890f6f68f9" descr="Image">
            <a:extLst>
              <a:ext uri="{FF2B5EF4-FFF2-40B4-BE49-F238E27FC236}">
                <a16:creationId xmlns:a16="http://schemas.microsoft.com/office/drawing/2014/main" id="{B38B43FF-6FB3-49B7-B089-49751DA4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842" y="68262"/>
            <a:ext cx="6721475" cy="6721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31AF008-0535-43C3-A2AC-DE1E017E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69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620a6ea-034c-4fef-9131-7e3f43eef9d1" descr="Image">
            <a:extLst>
              <a:ext uri="{FF2B5EF4-FFF2-40B4-BE49-F238E27FC236}">
                <a16:creationId xmlns:a16="http://schemas.microsoft.com/office/drawing/2014/main" id="{98BC4136-CF47-4ED1-A337-815FBA9BD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977" y="68263"/>
            <a:ext cx="8844046" cy="6721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4A10813-5CFA-4A4D-9CC3-6A09EDE0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7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D03E-0488-4A83-A266-8AD5AA26E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Hillary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7269C-5C57-4A1E-B583-E8BD2A761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</a:t>
            </a:r>
          </a:p>
          <a:p>
            <a:r>
              <a:rPr lang="en-US" dirty="0"/>
              <a:t>It would also be great if you could share how you have grown your recovery capital over time and helped others, too.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3572A-7AD7-453B-9647-384A0005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9E769-991F-4F94-A4F9-7169FAE5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to Organizations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D89BA-921A-4AAB-A7B3-E691F3BFC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think about recovery capital in our organizations?</a:t>
            </a:r>
          </a:p>
          <a:p>
            <a:endParaRPr lang="en-US" dirty="0"/>
          </a:p>
          <a:p>
            <a:r>
              <a:rPr lang="en-US" dirty="0"/>
              <a:t>Research continues to demonstrate that if we do not build recovery capital internally…we can do harm externally</a:t>
            </a:r>
          </a:p>
          <a:p>
            <a:endParaRPr lang="en-US" dirty="0"/>
          </a:p>
          <a:p>
            <a:r>
              <a:rPr lang="en-US" dirty="0"/>
              <a:t>Language/Symbols </a:t>
            </a:r>
          </a:p>
          <a:p>
            <a:pPr lvl="1"/>
            <a:r>
              <a:rPr lang="en-US" dirty="0"/>
              <a:t>what’s SAID and </a:t>
            </a:r>
          </a:p>
          <a:p>
            <a:pPr lvl="1"/>
            <a:r>
              <a:rPr lang="en-US" dirty="0"/>
              <a:t>what is COMMUNICATED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6574B-36C7-4C9F-9224-B063F2A0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9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7F7BA-0218-3340-A0B3-EA73AA8F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2EE15C-B128-A94A-9E7E-968AA67DAD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is this?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3DFA04-C9D5-424D-AB93-8163978D800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Favorite Perennials: The Daisies">
            <a:extLst>
              <a:ext uri="{FF2B5EF4-FFF2-40B4-BE49-F238E27FC236}">
                <a16:creationId xmlns:a16="http://schemas.microsoft.com/office/drawing/2014/main" id="{389856FF-91F4-4300-81C3-F9B189505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9" y="3243262"/>
            <a:ext cx="5043821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Remove Dandelions From Your Yard">
            <a:extLst>
              <a:ext uri="{FF2B5EF4-FFF2-40B4-BE49-F238E27FC236}">
                <a16:creationId xmlns:a16="http://schemas.microsoft.com/office/drawing/2014/main" id="{0DF7B93F-6819-4D91-84CF-FD260567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36" y="2790824"/>
            <a:ext cx="3587128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4E3EC76-778C-49AC-A640-68765F4C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28" y="1376363"/>
            <a:ext cx="2971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47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D7F7-BA70-4A46-8291-A89703A79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01" y="233207"/>
            <a:ext cx="8185523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Let’s Look at Our Own FISHBOWL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BEF1-BC48-47D3-B4E5-9DC0CFE0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46" y="1417031"/>
            <a:ext cx="5899754" cy="3353476"/>
          </a:xfrm>
        </p:spPr>
        <p:txBody>
          <a:bodyPr anchor="t">
            <a:no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The medical model that we may acculturate to – </a:t>
            </a:r>
            <a:r>
              <a:rPr lang="en-US" sz="1800" b="1" dirty="0">
                <a:solidFill>
                  <a:schemeClr val="tx2"/>
                </a:solidFill>
              </a:rPr>
              <a:t>who sets the tone? Is this just a documentation issue?</a:t>
            </a:r>
          </a:p>
          <a:p>
            <a:r>
              <a:rPr lang="en-US" sz="1800" dirty="0">
                <a:solidFill>
                  <a:schemeClr val="tx2"/>
                </a:solidFill>
              </a:rPr>
              <a:t>Coats, Uniforms, Titles (and lack of title protection in some cases)</a:t>
            </a:r>
          </a:p>
          <a:p>
            <a:r>
              <a:rPr lang="en-US" sz="1800" dirty="0">
                <a:solidFill>
                  <a:schemeClr val="tx2"/>
                </a:solidFill>
              </a:rPr>
              <a:t>“Offenders” “Frequent Flyers” “Addicts”</a:t>
            </a:r>
          </a:p>
          <a:p>
            <a:r>
              <a:rPr lang="en-US" sz="1800" dirty="0">
                <a:solidFill>
                  <a:schemeClr val="tx2"/>
                </a:solidFill>
              </a:rPr>
              <a:t>Designated Spaces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A </a:t>
            </a:r>
            <a:r>
              <a:rPr lang="en-US" sz="1800" b="1" i="1" dirty="0">
                <a:solidFill>
                  <a:schemeClr val="tx2"/>
                </a:solidFill>
              </a:rPr>
              <a:t>functional hierarchy </a:t>
            </a:r>
            <a:r>
              <a:rPr lang="en-US" sz="1800" b="1" dirty="0">
                <a:solidFill>
                  <a:schemeClr val="tx2"/>
                </a:solidFill>
              </a:rPr>
              <a:t>may convey other things, too…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Let’s ask ourselves who and what is most represented in these structures?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When we say things like “diversity” – is there a standard that others are ‘diverse’ from? </a:t>
            </a:r>
            <a:r>
              <a:rPr lang="en-US" sz="1600" dirty="0" err="1">
                <a:solidFill>
                  <a:schemeClr val="tx2"/>
                </a:solidFill>
                <a:hlinkClick r:id="rId3"/>
              </a:rPr>
              <a:t>Resmaa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 </a:t>
            </a:r>
            <a:r>
              <a:rPr lang="en-US" sz="1600" dirty="0" err="1">
                <a:solidFill>
                  <a:schemeClr val="tx2"/>
                </a:solidFill>
                <a:hlinkClick r:id="rId3"/>
              </a:rPr>
              <a:t>Menakem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 — 'Notice the Rage; Notice the Silence' | The On Being Project - The On Being Project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026" name="Picture 2" descr="Image result for fishbowl">
            <a:extLst>
              <a:ext uri="{FF2B5EF4-FFF2-40B4-BE49-F238E27FC236}">
                <a16:creationId xmlns:a16="http://schemas.microsoft.com/office/drawing/2014/main" id="{86E35092-815C-40AE-ABF0-D690EA562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3" r="26906"/>
          <a:stretch/>
        </p:blipFill>
        <p:spPr bwMode="auto">
          <a:xfrm>
            <a:off x="8299198" y="1700784"/>
            <a:ext cx="2960620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1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35A4-0C0F-4830-9204-9F611B07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What we KNOW Labels influence: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4569551-B0FA-498E-8D70-B07557605A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20CFB-A39A-4DC2-A1BC-9173D877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01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19DB0F-DE52-4536-BEBC-C2A0B682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7677EE-72AB-406B-B87E-FBA895CAF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Montserrat" panose="020B0604020202020204" charset="0"/>
                <a:ea typeface="Calibri" panose="020F0502020204030204" pitchFamily="34" charset="0"/>
              </a:rPr>
              <a:t>Define recovery capital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Montserrat" panose="020B060402020202020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Montserrat" panose="020B0604020202020204" charset="0"/>
                <a:ea typeface="Calibri" panose="020F0502020204030204" pitchFamily="34" charset="0"/>
              </a:rPr>
              <a:t>Describe the role of recovery specialists in building recovery capital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Montserrat" panose="020B060402020202020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Montserrat" panose="020B0604020202020204" charset="0"/>
                <a:ea typeface="Calibri" panose="020F0502020204030204" pitchFamily="34" charset="0"/>
              </a:rPr>
              <a:t>Identify opportunities to improve recovery-based language in substance use disorder services</a:t>
            </a:r>
          </a:p>
        </p:txBody>
      </p:sp>
    </p:spTree>
    <p:extLst>
      <p:ext uri="{BB962C8B-B14F-4D97-AF65-F5344CB8AC3E}">
        <p14:creationId xmlns:p14="http://schemas.microsoft.com/office/powerpoint/2010/main" val="1418964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438AD85-79A6-458A-99CB-3866F35F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 we KNOW Labels influence: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2F812-3CA3-4D9F-8DD5-7BE25A5D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DBE7EDD-BA7E-4F09-A91C-31F183AA21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4945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152A-D36C-4CAB-AC54-7FB86906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198830" cy="1325563"/>
          </a:xfrm>
        </p:spPr>
        <p:txBody>
          <a:bodyPr/>
          <a:lstStyle/>
          <a:p>
            <a:r>
              <a:rPr lang="en-US" dirty="0"/>
              <a:t>What about Documentation?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6491D-5755-456B-8D37-3FDAD576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783350"/>
            <a:ext cx="11198831" cy="48628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Documentation is our </a:t>
            </a:r>
            <a:r>
              <a:rPr lang="en-US" b="1" dirty="0"/>
              <a:t>vehicle to communicate </a:t>
            </a:r>
            <a:r>
              <a:rPr lang="en-US" dirty="0"/>
              <a:t>to ourselves and to one another, it is generally geared to professionals, </a:t>
            </a:r>
            <a:r>
              <a:rPr lang="en-US" i="1" dirty="0"/>
              <a:t>though this is changing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Generally, the physician lead (note titling!) has an opportunity to model here</a:t>
            </a:r>
          </a:p>
          <a:p>
            <a:pPr lvl="2"/>
            <a:r>
              <a:rPr lang="en-US" dirty="0"/>
              <a:t>Example: do you use the term “patient” or use the person’s first name? Are you accurate in how your charting reflects the larger course of care?</a:t>
            </a:r>
          </a:p>
          <a:p>
            <a:pPr lvl="1"/>
            <a:r>
              <a:rPr lang="en-US" dirty="0"/>
              <a:t>Stigma is </a:t>
            </a:r>
            <a:r>
              <a:rPr lang="en-US" b="1" dirty="0"/>
              <a:t>infectious</a:t>
            </a:r>
            <a:r>
              <a:rPr lang="en-US" dirty="0"/>
              <a:t> in this context</a:t>
            </a:r>
          </a:p>
          <a:p>
            <a:pPr lvl="2"/>
            <a:r>
              <a:rPr lang="en-US" dirty="0"/>
              <a:t>Research has found it shapes approach to care: </a:t>
            </a:r>
            <a:r>
              <a:rPr lang="en-US" dirty="0">
                <a:hlinkClick r:id="rId3"/>
              </a:rPr>
              <a:t>Do Words Matter? Stigmatizing Language and the Transmission of Bias in the Medical Record - PubMed (nih.gov)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“Messages” can clearly connote if a person is a ‘good’ or ‘bad’ ‘patient’ – same with staff</a:t>
            </a:r>
          </a:p>
          <a:p>
            <a:pPr lvl="2"/>
            <a:r>
              <a:rPr lang="en-US" dirty="0"/>
              <a:t>“Messages” can clearly connote judgment of a person’s needs or status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Individuals can be </a:t>
            </a:r>
            <a:r>
              <a:rPr lang="en-US" b="1" dirty="0"/>
              <a:t>HARMED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When they read it -&gt; how does it change relationship or help seeking -&gt; how does this ripple?</a:t>
            </a:r>
          </a:p>
          <a:p>
            <a:pPr lvl="2"/>
            <a:r>
              <a:rPr lang="en-US" dirty="0"/>
              <a:t>When they are ‘outed’ in some way</a:t>
            </a:r>
          </a:p>
          <a:p>
            <a:pPr lvl="2"/>
            <a:r>
              <a:rPr lang="en-US" dirty="0"/>
              <a:t>When it impedes their safety (e.g., insurance benefits)</a:t>
            </a:r>
          </a:p>
          <a:p>
            <a:pPr lvl="2"/>
            <a:r>
              <a:rPr lang="en-US" dirty="0"/>
              <a:t>When it reduces their choices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68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2D61-2C7E-4A54-90F4-F057D034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243032-6ABB-4E6A-8F31-22AC396D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27" y="1690688"/>
            <a:ext cx="10768173" cy="44862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Addict, Alcoholic, Junkie -&gt; person with substance use disorder, person dealing with alcohol use disorder, etc.</a:t>
            </a:r>
          </a:p>
          <a:p>
            <a:endParaRPr lang="en-US" dirty="0"/>
          </a:p>
          <a:p>
            <a:r>
              <a:rPr lang="en-US" dirty="0"/>
              <a:t>Drug abuse -&gt; harmful use, use</a:t>
            </a:r>
          </a:p>
          <a:p>
            <a:endParaRPr lang="en-US" dirty="0"/>
          </a:p>
          <a:p>
            <a:r>
              <a:rPr lang="en-US" dirty="0"/>
              <a:t>Clean -&gt; abstinent, not using drugs, maintaining medications safely</a:t>
            </a:r>
          </a:p>
          <a:p>
            <a:endParaRPr lang="en-US" dirty="0"/>
          </a:p>
          <a:p>
            <a:r>
              <a:rPr lang="en-US" dirty="0"/>
              <a:t>Dirty -&gt; actively using drugs, testing positive for drugs</a:t>
            </a:r>
          </a:p>
          <a:p>
            <a:endParaRPr lang="en-US" dirty="0"/>
          </a:p>
          <a:p>
            <a:r>
              <a:rPr lang="en-US" dirty="0"/>
              <a:t>Former addict -&gt; in recovery</a:t>
            </a:r>
          </a:p>
          <a:p>
            <a:endParaRPr lang="en-US" dirty="0"/>
          </a:p>
          <a:p>
            <a:r>
              <a:rPr lang="en-US" dirty="0"/>
              <a:t>“good” -&gt; engaged, working their program, motivated</a:t>
            </a:r>
          </a:p>
          <a:p>
            <a:endParaRPr lang="en-US" dirty="0"/>
          </a:p>
          <a:p>
            <a:r>
              <a:rPr lang="en-US" dirty="0"/>
              <a:t>Opioid replacement -&gt; MOUD (MAT?)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497CE-74E5-41A6-A560-D70CB06DF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1D1B-29F6-4F73-ABBE-4686BB7BC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AC611-580E-4518-98C9-16867DB0E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9045"/>
            <a:ext cx="10515600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IV Drug User, Junkie -&gt; person who injects drugs</a:t>
            </a:r>
          </a:p>
          <a:p>
            <a:endParaRPr lang="en-US" dirty="0"/>
          </a:p>
          <a:p>
            <a:r>
              <a:rPr lang="en-US" dirty="0"/>
              <a:t>Abuser or User -&gt; PERSON who/with, etc. </a:t>
            </a:r>
          </a:p>
          <a:p>
            <a:pPr lvl="1"/>
            <a:r>
              <a:rPr lang="en-US" dirty="0"/>
              <a:t>“User” – where else have you heard that?</a:t>
            </a:r>
          </a:p>
          <a:p>
            <a:pPr lvl="1"/>
            <a:endParaRPr lang="en-US" dirty="0"/>
          </a:p>
          <a:p>
            <a:r>
              <a:rPr lang="en-US" dirty="0"/>
              <a:t>Medication Assisted Treatment? </a:t>
            </a:r>
            <a:r>
              <a:rPr lang="en-US" i="1" dirty="0"/>
              <a:t>Medication? Treatment?</a:t>
            </a:r>
          </a:p>
          <a:p>
            <a:endParaRPr lang="en-US" i="1" dirty="0"/>
          </a:p>
          <a:p>
            <a:r>
              <a:rPr lang="en-US" i="1" dirty="0"/>
              <a:t>“</a:t>
            </a:r>
            <a:r>
              <a:rPr lang="en-US" i="1" dirty="0" err="1"/>
              <a:t>Bup</a:t>
            </a:r>
            <a:r>
              <a:rPr lang="en-US" i="1" dirty="0"/>
              <a:t>” -&gt;buprenorphine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Female -&gt; women, woman, person</a:t>
            </a:r>
          </a:p>
          <a:p>
            <a:endParaRPr lang="en-US" dirty="0"/>
          </a:p>
          <a:p>
            <a:r>
              <a:rPr lang="en-US" dirty="0"/>
              <a:t>Detox -&gt; medically monitored withdrawal/support, etc.</a:t>
            </a:r>
          </a:p>
          <a:p>
            <a:endParaRPr lang="en-US" dirty="0"/>
          </a:p>
          <a:p>
            <a:r>
              <a:rPr lang="en-US" dirty="0"/>
              <a:t>NAS baby/NICU baby, etc. -&gt; baby impacted by _____. Family with a baby currently ____.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7FA8F-29CA-4645-ACE2-653D04F75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56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A77D4A89-D70B-46DE-ABD5-339D403B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3588"/>
            <a:ext cx="2852738" cy="3933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You Are Brave. Size: 163 x 204. Source: theartofsimple.net">
            <a:extLst>
              <a:ext uri="{FF2B5EF4-FFF2-40B4-BE49-F238E27FC236}">
                <a16:creationId xmlns:a16="http://schemas.microsoft.com/office/drawing/2014/main" id="{0A2A34A3-4C0E-4A92-8C3D-AAF9556825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033588"/>
            <a:ext cx="2065338" cy="2608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you are loved">
            <a:extLst>
              <a:ext uri="{FF2B5EF4-FFF2-40B4-BE49-F238E27FC236}">
                <a16:creationId xmlns:a16="http://schemas.microsoft.com/office/drawing/2014/main" id="{1EF7B5B8-CC77-496B-90F6-6DE0856B7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4713288"/>
            <a:ext cx="2065338" cy="1254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64FA817-C14A-415F-B629-DDCCB58C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2033588"/>
            <a:ext cx="2570163" cy="1681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you are invited">
            <a:extLst>
              <a:ext uri="{FF2B5EF4-FFF2-40B4-BE49-F238E27FC236}">
                <a16:creationId xmlns:a16="http://schemas.microsoft.com/office/drawing/2014/main" id="{AEE6C7B9-A871-4E9E-8FE0-566DF57AD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2033588"/>
            <a:ext cx="2813050" cy="1681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21E2275-D2BD-4FD4-8766-1D4D0224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3786188"/>
            <a:ext cx="2179638" cy="2181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you are worthy image">
            <a:extLst>
              <a:ext uri="{FF2B5EF4-FFF2-40B4-BE49-F238E27FC236}">
                <a16:creationId xmlns:a16="http://schemas.microsoft.com/office/drawing/2014/main" id="{94C497F8-2DF0-4D6B-B72D-840A2198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3786188"/>
            <a:ext cx="3201988" cy="2181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3BF66B-2266-446A-9587-D196ABB12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What if We Conveyed to EVERYONE…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FD4DB-D8A9-4667-A8F3-C25B10960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C0A94C-2F4D-4EFE-9421-A3576E73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Vicki’s Journey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905CB36-B65F-4E81-9F45-74A778054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52CC1E1-B498-462F-8D5E-CA8CD803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ACB9C57-37DB-45C9-AC80-45AAC4FC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24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D09F8DA0-D385-4AFB-B7D6-F5FB2C6E8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262" y="68263"/>
            <a:ext cx="6721475" cy="6721475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3711D32-0021-420A-92B4-F7097E10D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7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8C21EFE-EB83-4097-A88A-BA9D3F8D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Family…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37C1E-7579-452A-91E2-C0309CDA2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312" b="39308"/>
          <a:stretch/>
        </p:blipFill>
        <p:spPr>
          <a:xfrm>
            <a:off x="838200" y="1825625"/>
            <a:ext cx="10515600" cy="4351338"/>
          </a:xfr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1B71C-1BA9-473B-A446-1EFA4485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35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ext, person, posing, smiling&#10;&#10;Description automatically generated">
            <a:extLst>
              <a:ext uri="{FF2B5EF4-FFF2-40B4-BE49-F238E27FC236}">
                <a16:creationId xmlns:a16="http://schemas.microsoft.com/office/drawing/2014/main" id="{6A878006-6C47-412B-A83D-94DD27743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1110" y="68263"/>
            <a:ext cx="4469780" cy="6721475"/>
          </a:xfr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B808CFB-C2FF-4427-A2FC-F358E4A2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1E3BC-9141-42B4-9A61-4FF8BC13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Recovery Capital</a:t>
            </a:r>
          </a:p>
        </p:txBody>
      </p:sp>
      <p:pic>
        <p:nvPicPr>
          <p:cNvPr id="5" name="Picture 2" descr="Image result for risk and resilience see saw">
            <a:extLst>
              <a:ext uri="{FF2B5EF4-FFF2-40B4-BE49-F238E27FC236}">
                <a16:creationId xmlns:a16="http://schemas.microsoft.com/office/drawing/2014/main" id="{FADD7776-D8B5-457B-9DDB-B06CB1F07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079547"/>
            <a:ext cx="5181600" cy="38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892D5-B090-4DB1-80FE-FA601BF02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“internal and external assets that can be brought to bear to initiate and sustain recovery from alcohol and other drug problems”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1800" dirty="0">
                <a:hlinkClick r:id="rId3"/>
              </a:rPr>
              <a:t>Recovery Capital Scale (williamwhitepapers.com)</a:t>
            </a:r>
            <a:r>
              <a:rPr lang="en-US" sz="1800" dirty="0"/>
              <a:t> </a:t>
            </a:r>
          </a:p>
          <a:p>
            <a:r>
              <a:rPr lang="en-US" sz="1800" dirty="0">
                <a:hlinkClick r:id="rId4"/>
              </a:rPr>
              <a:t>Using the Assessment Recovery Capital at an Addiction Treatment Centre: A Pilot Study to Validate Utility | ARC Journal of Addiction (arcjournals.org)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AFE54-5BC8-4F18-9B3E-BC0C7BF6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0306041-B3FE-064D-9FF3-82ABE6D4720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65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AB32-C687-4576-82D8-F9E7F1BF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Consider?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5EB112-2D97-4F1D-A487-80A622C70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SUD services remain infused with deficit based approach</a:t>
            </a:r>
          </a:p>
          <a:p>
            <a:endParaRPr lang="en-US" dirty="0"/>
          </a:p>
          <a:p>
            <a:r>
              <a:rPr lang="en-US" dirty="0"/>
              <a:t>Asset based</a:t>
            </a:r>
          </a:p>
          <a:p>
            <a:pPr lvl="1"/>
            <a:r>
              <a:rPr lang="en-US" dirty="0"/>
              <a:t>Trauma informed</a:t>
            </a:r>
          </a:p>
          <a:p>
            <a:pPr lvl="1"/>
            <a:r>
              <a:rPr lang="en-US" dirty="0"/>
              <a:t>Improved odds of sustainability with more resources</a:t>
            </a:r>
          </a:p>
          <a:p>
            <a:pPr lvl="1"/>
            <a:r>
              <a:rPr lang="en-US" dirty="0"/>
              <a:t>CBT/SFT – mastery, what’s working</a:t>
            </a:r>
          </a:p>
          <a:p>
            <a:pPr lvl="1"/>
            <a:r>
              <a:rPr lang="en-US" dirty="0"/>
              <a:t>May engage and help reconcile needs</a:t>
            </a:r>
          </a:p>
          <a:p>
            <a:endParaRPr lang="en-US" dirty="0"/>
          </a:p>
          <a:p>
            <a:r>
              <a:rPr lang="en-US" dirty="0"/>
              <a:t>Ethic of care</a:t>
            </a:r>
          </a:p>
          <a:p>
            <a:pPr lvl="1"/>
            <a:r>
              <a:rPr lang="en-US" dirty="0"/>
              <a:t>Community role</a:t>
            </a:r>
          </a:p>
          <a:p>
            <a:pPr lvl="1"/>
            <a:r>
              <a:rPr lang="en-US" dirty="0"/>
              <a:t>Policy role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6F915-B3A3-40CC-948E-48FDD3BF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F039-2A77-4428-A707-C92C5169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Recovery Capital*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58B7A-A290-49B4-A3D3-22B2128CE4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Family/Social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0589D-79DC-4274-AC57-B832AC2F82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Cultural</a:t>
            </a:r>
          </a:p>
          <a:p>
            <a:endParaRPr lang="en-US" dirty="0"/>
          </a:p>
          <a:p>
            <a:r>
              <a:rPr lang="en-US" dirty="0"/>
              <a:t>Can we also apply to organizations and staff?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*terms may vary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97D97-6983-4AF3-834F-15D9E1665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06041-B3FE-064D-9FF3-82ABE6D472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9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IC513918 _WBHPPTSlideTemp  -  Read-Only" id="{341CA1FC-96E0-4841-8C9B-EFCFE57E1BB6}" vid="{C13689B4-F7CB-4178-8BB6-623CA1427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1194</Words>
  <Application>Microsoft Office PowerPoint</Application>
  <PresentationFormat>Widescreen</PresentationFormat>
  <Paragraphs>172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Montserrat Medium</vt:lpstr>
      <vt:lpstr>Montserrat</vt:lpstr>
      <vt:lpstr>Office Theme</vt:lpstr>
      <vt:lpstr>Recovery is Beautiful</vt:lpstr>
      <vt:lpstr>Objectives</vt:lpstr>
      <vt:lpstr>Vicki’s Journey</vt:lpstr>
      <vt:lpstr>PowerPoint Presentation</vt:lpstr>
      <vt:lpstr>Family…</vt:lpstr>
      <vt:lpstr>PowerPoint Presentation</vt:lpstr>
      <vt:lpstr>Recovery Capital</vt:lpstr>
      <vt:lpstr>Why Consider?</vt:lpstr>
      <vt:lpstr>Types of Recovery Capital*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Hillary</vt:lpstr>
      <vt:lpstr>Turning to Organizations</vt:lpstr>
      <vt:lpstr>What is this?</vt:lpstr>
      <vt:lpstr>Let’s Look at Our Own FISHBOWL</vt:lpstr>
      <vt:lpstr>What we KNOW Labels influence:</vt:lpstr>
      <vt:lpstr>What we KNOW Labels influence:</vt:lpstr>
      <vt:lpstr>What about Documentation?</vt:lpstr>
      <vt:lpstr>Alternatives</vt:lpstr>
      <vt:lpstr>Alternatives</vt:lpstr>
      <vt:lpstr>What if We Conveyed to EVERYONE…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Fauble, Mandy</dc:creator>
  <cp:lastModifiedBy>Fauble, Mandy</cp:lastModifiedBy>
  <cp:revision>14</cp:revision>
  <dcterms:created xsi:type="dcterms:W3CDTF">2021-03-16T11:52:53Z</dcterms:created>
  <dcterms:modified xsi:type="dcterms:W3CDTF">2021-09-03T12:10:26Z</dcterms:modified>
</cp:coreProperties>
</file>